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Arimo" panose="020B0604020202020204" pitchFamily="34" charset="0"/>
      <p:regular r:id="rId14"/>
      <p:bold r:id="rId15"/>
      <p:italic r:id="rId16"/>
      <p:boldItalic r:id="rId17"/>
    </p:embeddedFont>
    <p:embeddedFont>
      <p:font typeface="Gidole" panose="02000503000000000000" pitchFamily="2" charset="0"/>
      <p:regular r:id="rId18"/>
    </p:embeddedFont>
    <p:embeddedFont>
      <p:font typeface="League Spartan" pitchFamily="2" charset="77"/>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70" autoAdjust="0"/>
  </p:normalViewPr>
  <p:slideViewPr>
    <p:cSldViewPr>
      <p:cViewPr varScale="1">
        <p:scale>
          <a:sx n="72" d="100"/>
          <a:sy n="72" d="100"/>
        </p:scale>
        <p:origin x="76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viator.com/tours/Rome/3-Day-Italy-Trip-Naples-Pompeii-Sorrento-and-Capri/d511-5034ROM17"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graylinerome.com/tours/rome/unesco-jewels-best-of-italy-rome-florence-venice-in-5-days-9888_119/" TargetMode="Externa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turismoroma.it/?lang=en" TargetMode="External"/><Relationship Id="rId7" Type="http://schemas.openxmlformats.org/officeDocument/2006/relationships/hyperlink" Target="https://www.italyguides.it/en/lazio/rome/travel-guides/travel-tips/rome-in-a-nutshell" TargetMode="Externa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hyperlink" Target="https://thetravelhack.com/italy/10-essential-travel-tips-for-rome-a-must-read-for-first-time-visitors/" TargetMode="External"/><Relationship Id="rId5" Type="http://schemas.openxmlformats.org/officeDocument/2006/relationships/hyperlink" Target="https://lifehacker.com/the-best-rome-travel-tips-from-our-readers-1825729950" TargetMode="External"/><Relationship Id="rId4" Type="http://schemas.openxmlformats.org/officeDocument/2006/relationships/hyperlink" Target="https://www.tripadvisor.in/Tourism-g187791-Rome_Lazio-Vacation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Roman_Forum" TargetMode="External"/><Relationship Id="rId7" Type="http://schemas.openxmlformats.org/officeDocument/2006/relationships/image" Target="../media/image4.jpeg"/><Relationship Id="rId2" Type="http://schemas.openxmlformats.org/officeDocument/2006/relationships/hyperlink" Target="https://travel.usnews.com/Rome_Italy/Things_To_Do/Colosseum_Colosseo_28757/" TargetMode="External"/><Relationship Id="rId1" Type="http://schemas.openxmlformats.org/officeDocument/2006/relationships/slideLayout" Target="../slideLayouts/slideLayout7.xml"/><Relationship Id="rId6" Type="http://schemas.openxmlformats.org/officeDocument/2006/relationships/hyperlink" Target="https://en.wikipedia.org/wiki/Castel_Sant%27Angelo" TargetMode="External"/><Relationship Id="rId5" Type="http://schemas.openxmlformats.org/officeDocument/2006/relationships/hyperlink" Target="https://travel.usnews.com/Rome_Italy/Things_To_Do/Trevi_Fountain_Fontana_di_Trevi_28758/" TargetMode="External"/><Relationship Id="rId4" Type="http://schemas.openxmlformats.org/officeDocument/2006/relationships/hyperlink" Target="https://travel.usnews.com/Rome_Italy/Things_To_Do/Pantheon_28743/"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travel.usnews.com/Rome_Italy/Things_To_Do/St_Peter_s_Basilica_Basilica_di_San_Pietro_33532/" TargetMode="External"/><Relationship Id="rId7" Type="http://schemas.openxmlformats.org/officeDocument/2006/relationships/image" Target="../media/image7.jpeg"/><Relationship Id="rId2" Type="http://schemas.openxmlformats.org/officeDocument/2006/relationships/hyperlink" Target="https://travel.usnews.com/Rome_Italy/Things_To_Do/Vatican_Museums_28756/"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en.wikipedia.org/wiki/Gardens_of_Vatican_City" TargetMode="Externa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jpeg"/><Relationship Id="rId2" Type="http://schemas.openxmlformats.org/officeDocument/2006/relationships/hyperlink" Target="https://www.seriouseats.com/2014/07/best-restaurants-where-to-eat-rome.html" TargetMode="External"/><Relationship Id="rId1" Type="http://schemas.openxmlformats.org/officeDocument/2006/relationships/slideLayout" Target="../slideLayouts/slideLayout7.xml"/><Relationship Id="rId6" Type="http://schemas.openxmlformats.org/officeDocument/2006/relationships/hyperlink" Target="https://images.app.goo.gl/BM3nftw3Y5SYT2dt5" TargetMode="External"/><Relationship Id="rId5" Type="http://schemas.openxmlformats.org/officeDocument/2006/relationships/hyperlink" Target="https://images.app.goo.gl/aKes5STtZwbV1k9q9"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traveltriangle.com/blog/roman-food/"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italylogue.com/featured-articles/top-10-things-to-do-in-rome/"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12500" b="12500"/>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2187850" y="1916943"/>
            <a:ext cx="13564178" cy="6453114"/>
            <a:chOff x="0" y="0"/>
            <a:chExt cx="18085571" cy="8604151"/>
          </a:xfrm>
        </p:grpSpPr>
        <p:sp>
          <p:nvSpPr>
            <p:cNvPr id="3" name="AutoShape 3"/>
            <p:cNvSpPr/>
            <p:nvPr/>
          </p:nvSpPr>
          <p:spPr>
            <a:xfrm>
              <a:off x="0" y="0"/>
              <a:ext cx="18085571" cy="8604151"/>
            </a:xfrm>
            <a:prstGeom prst="rect">
              <a:avLst/>
            </a:prstGeom>
            <a:solidFill>
              <a:srgbClr val="273755">
                <a:alpha val="89803"/>
              </a:srgbClr>
            </a:solidFill>
          </p:spPr>
        </p:sp>
        <p:sp>
          <p:nvSpPr>
            <p:cNvPr id="4" name="TextBox 4"/>
            <p:cNvSpPr txBox="1"/>
            <p:nvPr/>
          </p:nvSpPr>
          <p:spPr>
            <a:xfrm>
              <a:off x="2223681" y="1026788"/>
              <a:ext cx="14552608" cy="597747"/>
            </a:xfrm>
            <a:prstGeom prst="rect">
              <a:avLst/>
            </a:prstGeom>
          </p:spPr>
          <p:txBody>
            <a:bodyPr lIns="0" tIns="0" rIns="0" bIns="0" rtlCol="0" anchor="t">
              <a:spAutoFit/>
            </a:bodyPr>
            <a:lstStyle/>
            <a:p>
              <a:pPr>
                <a:lnSpc>
                  <a:spcPts val="3640"/>
                </a:lnSpc>
              </a:pPr>
              <a:r>
                <a:rPr lang="en-US" sz="2600" spc="155">
                  <a:solidFill>
                    <a:srgbClr val="F9FCFF"/>
                  </a:solidFill>
                  <a:latin typeface="Gidole"/>
                </a:rPr>
                <a:t>                         I CAN CHILDREN'S GLOBAL SUMMIT </a:t>
              </a:r>
            </a:p>
          </p:txBody>
        </p:sp>
        <p:sp>
          <p:nvSpPr>
            <p:cNvPr id="5" name="TextBox 5"/>
            <p:cNvSpPr txBox="1"/>
            <p:nvPr/>
          </p:nvSpPr>
          <p:spPr>
            <a:xfrm>
              <a:off x="877481" y="2437335"/>
              <a:ext cx="16330608" cy="4020312"/>
            </a:xfrm>
            <a:prstGeom prst="rect">
              <a:avLst/>
            </a:prstGeom>
          </p:spPr>
          <p:txBody>
            <a:bodyPr lIns="0" tIns="0" rIns="0" bIns="0" rtlCol="0" anchor="t">
              <a:spAutoFit/>
            </a:bodyPr>
            <a:lstStyle/>
            <a:p>
              <a:pPr algn="ctr">
                <a:lnSpc>
                  <a:spcPts val="7848"/>
                </a:lnSpc>
              </a:pPr>
              <a:r>
                <a:rPr lang="en-US" sz="7200" spc="431">
                  <a:solidFill>
                    <a:srgbClr val="F9FCFF"/>
                  </a:solidFill>
                  <a:latin typeface="League Spartan"/>
                </a:rPr>
                <a:t>TRAVEL RECOMMENDATIONS  FOR ROME</a:t>
              </a:r>
            </a:p>
          </p:txBody>
        </p:sp>
        <p:sp>
          <p:nvSpPr>
            <p:cNvPr id="6" name="TextBox 6"/>
            <p:cNvSpPr txBox="1"/>
            <p:nvPr/>
          </p:nvSpPr>
          <p:spPr>
            <a:xfrm>
              <a:off x="2223681" y="6726040"/>
              <a:ext cx="14552608" cy="775123"/>
            </a:xfrm>
            <a:prstGeom prst="rect">
              <a:avLst/>
            </a:prstGeom>
          </p:spPr>
          <p:txBody>
            <a:bodyPr lIns="0" tIns="0" rIns="0" bIns="0" rtlCol="0" anchor="t">
              <a:spAutoFit/>
            </a:bodyPr>
            <a:lstStyle/>
            <a:p>
              <a:pPr>
                <a:lnSpc>
                  <a:spcPts val="4680"/>
                </a:lnSpc>
              </a:pPr>
              <a:r>
                <a:rPr lang="en-US" sz="3600" spc="252">
                  <a:solidFill>
                    <a:srgbClr val="F9FCFF"/>
                  </a:solidFill>
                  <a:latin typeface="Gidole"/>
                </a:rPr>
                <a:t>                              2019</a:t>
              </a:r>
            </a:p>
          </p:txBody>
        </p:sp>
      </p:grpSp>
      <p:pic>
        <p:nvPicPr>
          <p:cNvPr id="7" name="Picture 7"/>
          <p:cNvPicPr>
            <a:picLocks noChangeAspect="1"/>
          </p:cNvPicPr>
          <p:nvPr/>
        </p:nvPicPr>
        <p:blipFill>
          <a:blip r:embed="rId3"/>
          <a:srcRect/>
          <a:stretch>
            <a:fillRect/>
          </a:stretch>
        </p:blipFill>
        <p:spPr>
          <a:xfrm>
            <a:off x="165855" y="107388"/>
            <a:ext cx="2721963" cy="17488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AutoShape 2"/>
          <p:cNvSpPr/>
          <p:nvPr/>
        </p:nvSpPr>
        <p:spPr>
          <a:xfrm>
            <a:off x="-14317" y="1745889"/>
            <a:ext cx="4918378" cy="5041940"/>
          </a:xfrm>
          <a:prstGeom prst="rect">
            <a:avLst/>
          </a:prstGeom>
          <a:solidFill>
            <a:srgbClr val="8AABCA">
              <a:alpha val="29803"/>
            </a:srgbClr>
          </a:solidFill>
        </p:spPr>
      </p:sp>
      <p:sp>
        <p:nvSpPr>
          <p:cNvPr id="3" name="TextBox 3"/>
          <p:cNvSpPr txBox="1"/>
          <p:nvPr/>
        </p:nvSpPr>
        <p:spPr>
          <a:xfrm>
            <a:off x="2731011" y="420188"/>
            <a:ext cx="15603089" cy="900920"/>
          </a:xfrm>
          <a:prstGeom prst="rect">
            <a:avLst/>
          </a:prstGeom>
        </p:spPr>
        <p:txBody>
          <a:bodyPr lIns="0" tIns="0" rIns="0" bIns="0" rtlCol="0" anchor="t">
            <a:spAutoFit/>
          </a:bodyPr>
          <a:lstStyle/>
          <a:p>
            <a:pPr algn="l">
              <a:lnSpc>
                <a:spcPts val="7416"/>
              </a:lnSpc>
            </a:pPr>
            <a:r>
              <a:rPr lang="en-US" sz="4977" spc="149">
                <a:solidFill>
                  <a:srgbClr val="273755"/>
                </a:solidFill>
                <a:latin typeface="League Spartan"/>
              </a:rPr>
              <a:t>MULTIPLE DAYS TOUR RECOMMENDATIONS</a:t>
            </a:r>
          </a:p>
        </p:txBody>
      </p:sp>
      <p:sp>
        <p:nvSpPr>
          <p:cNvPr id="4" name="AutoShape 4"/>
          <p:cNvSpPr/>
          <p:nvPr/>
        </p:nvSpPr>
        <p:spPr>
          <a:xfrm>
            <a:off x="4904451" y="1745889"/>
            <a:ext cx="4413602" cy="5024534"/>
          </a:xfrm>
          <a:prstGeom prst="rect">
            <a:avLst/>
          </a:prstGeom>
          <a:solidFill>
            <a:srgbClr val="8AABCA">
              <a:alpha val="29803"/>
            </a:srgbClr>
          </a:solidFill>
        </p:spPr>
      </p:sp>
      <p:sp>
        <p:nvSpPr>
          <p:cNvPr id="5" name="AutoShape 5"/>
          <p:cNvSpPr/>
          <p:nvPr/>
        </p:nvSpPr>
        <p:spPr>
          <a:xfrm>
            <a:off x="9317327" y="1745889"/>
            <a:ext cx="3978450" cy="5026259"/>
          </a:xfrm>
          <a:prstGeom prst="rect">
            <a:avLst/>
          </a:prstGeom>
          <a:solidFill>
            <a:srgbClr val="8AABCA">
              <a:alpha val="29803"/>
            </a:srgbClr>
          </a:solidFill>
        </p:spPr>
      </p:sp>
      <p:sp>
        <p:nvSpPr>
          <p:cNvPr id="6" name="AutoShape 6"/>
          <p:cNvSpPr/>
          <p:nvPr/>
        </p:nvSpPr>
        <p:spPr>
          <a:xfrm>
            <a:off x="13454911" y="1745889"/>
            <a:ext cx="4709505" cy="4831873"/>
          </a:xfrm>
          <a:prstGeom prst="rect">
            <a:avLst/>
          </a:prstGeom>
          <a:solidFill>
            <a:srgbClr val="8AABCA">
              <a:alpha val="29803"/>
            </a:srgbClr>
          </a:solidFill>
        </p:spPr>
      </p:sp>
      <p:sp>
        <p:nvSpPr>
          <p:cNvPr id="7" name="TextBox 7"/>
          <p:cNvSpPr txBox="1"/>
          <p:nvPr/>
        </p:nvSpPr>
        <p:spPr>
          <a:xfrm>
            <a:off x="786245" y="1857403"/>
            <a:ext cx="3125788" cy="729046"/>
          </a:xfrm>
          <a:prstGeom prst="rect">
            <a:avLst/>
          </a:prstGeom>
        </p:spPr>
        <p:txBody>
          <a:bodyPr lIns="0" tIns="0" rIns="0" bIns="0" rtlCol="0" anchor="t">
            <a:spAutoFit/>
          </a:bodyPr>
          <a:lstStyle/>
          <a:p>
            <a:pPr algn="ctr">
              <a:lnSpc>
                <a:spcPts val="5880"/>
              </a:lnSpc>
            </a:pPr>
            <a:r>
              <a:rPr lang="en-US" sz="4200" dirty="0">
                <a:solidFill>
                  <a:srgbClr val="000000"/>
                </a:solidFill>
                <a:latin typeface="League Spartan"/>
              </a:rPr>
              <a:t>SORRENO</a:t>
            </a:r>
          </a:p>
        </p:txBody>
      </p:sp>
      <p:sp>
        <p:nvSpPr>
          <p:cNvPr id="8" name="TextBox 8"/>
          <p:cNvSpPr txBox="1"/>
          <p:nvPr/>
        </p:nvSpPr>
        <p:spPr>
          <a:xfrm>
            <a:off x="5862993" y="1857403"/>
            <a:ext cx="2630827" cy="729046"/>
          </a:xfrm>
          <a:prstGeom prst="rect">
            <a:avLst/>
          </a:prstGeom>
        </p:spPr>
        <p:txBody>
          <a:bodyPr wrap="square" lIns="0" tIns="0" rIns="0" bIns="0" rtlCol="0" anchor="t">
            <a:spAutoFit/>
          </a:bodyPr>
          <a:lstStyle/>
          <a:p>
            <a:pPr algn="ctr">
              <a:lnSpc>
                <a:spcPts val="5880"/>
              </a:lnSpc>
            </a:pPr>
            <a:r>
              <a:rPr lang="en-US" sz="4200" dirty="0">
                <a:solidFill>
                  <a:srgbClr val="000000"/>
                </a:solidFill>
                <a:latin typeface="League Spartan"/>
              </a:rPr>
              <a:t>NAPLES</a:t>
            </a:r>
          </a:p>
        </p:txBody>
      </p:sp>
      <p:sp>
        <p:nvSpPr>
          <p:cNvPr id="9" name="TextBox 9"/>
          <p:cNvSpPr txBox="1"/>
          <p:nvPr/>
        </p:nvSpPr>
        <p:spPr>
          <a:xfrm>
            <a:off x="10151345" y="1857403"/>
            <a:ext cx="2320925" cy="715645"/>
          </a:xfrm>
          <a:prstGeom prst="rect">
            <a:avLst/>
          </a:prstGeom>
        </p:spPr>
        <p:txBody>
          <a:bodyPr lIns="0" tIns="0" rIns="0" bIns="0" rtlCol="0" anchor="t">
            <a:spAutoFit/>
          </a:bodyPr>
          <a:lstStyle/>
          <a:p>
            <a:pPr algn="ctr">
              <a:lnSpc>
                <a:spcPts val="5880"/>
              </a:lnSpc>
            </a:pPr>
            <a:r>
              <a:rPr lang="en-US" sz="4200">
                <a:solidFill>
                  <a:srgbClr val="000000"/>
                </a:solidFill>
                <a:latin typeface="League Spartan"/>
              </a:rPr>
              <a:t>POMPEII</a:t>
            </a:r>
          </a:p>
        </p:txBody>
      </p:sp>
      <p:sp>
        <p:nvSpPr>
          <p:cNvPr id="10" name="TextBox 10"/>
          <p:cNvSpPr txBox="1"/>
          <p:nvPr/>
        </p:nvSpPr>
        <p:spPr>
          <a:xfrm>
            <a:off x="13657829" y="1885978"/>
            <a:ext cx="4436020" cy="2510790"/>
          </a:xfrm>
          <a:prstGeom prst="rect">
            <a:avLst/>
          </a:prstGeom>
        </p:spPr>
        <p:txBody>
          <a:bodyPr lIns="0" tIns="0" rIns="0" bIns="0" rtlCol="0" anchor="t">
            <a:spAutoFit/>
          </a:bodyPr>
          <a:lstStyle/>
          <a:p>
            <a:pPr algn="ctr">
              <a:lnSpc>
                <a:spcPts val="3359"/>
              </a:lnSpc>
            </a:pPr>
            <a:r>
              <a:rPr lang="en-US" sz="2400">
                <a:solidFill>
                  <a:srgbClr val="000000"/>
                </a:solidFill>
                <a:latin typeface="Gidole"/>
              </a:rPr>
              <a:t>PLEASE NOTE THAT IT IS JUST AN OPTION &amp; ALL THE BOOKINGS HAVE TO BE DONE BY THE PARTICIPANTS THEMSELVES. </a:t>
            </a:r>
          </a:p>
          <a:p>
            <a:pPr algn="ctr">
              <a:lnSpc>
                <a:spcPts val="3359"/>
              </a:lnSpc>
            </a:pPr>
            <a:r>
              <a:rPr lang="en-US" sz="2400">
                <a:solidFill>
                  <a:srgbClr val="000000"/>
                </a:solidFill>
                <a:latin typeface="Gidole"/>
              </a:rPr>
              <a:t>TO BOOK, VISIT THE FOLLOWING LINK</a:t>
            </a:r>
          </a:p>
        </p:txBody>
      </p:sp>
      <p:sp>
        <p:nvSpPr>
          <p:cNvPr id="11" name="TextBox 11"/>
          <p:cNvSpPr txBox="1"/>
          <p:nvPr/>
        </p:nvSpPr>
        <p:spPr>
          <a:xfrm>
            <a:off x="14080829" y="4586254"/>
            <a:ext cx="3590020" cy="1672590"/>
          </a:xfrm>
          <a:prstGeom prst="rect">
            <a:avLst/>
          </a:prstGeom>
        </p:spPr>
        <p:txBody>
          <a:bodyPr lIns="0" tIns="0" rIns="0" bIns="0" rtlCol="0" anchor="t">
            <a:spAutoFit/>
          </a:bodyPr>
          <a:lstStyle/>
          <a:p>
            <a:pPr algn="ctr">
              <a:lnSpc>
                <a:spcPts val="3359"/>
              </a:lnSpc>
            </a:pPr>
            <a:r>
              <a:rPr lang="en-US" sz="2400">
                <a:solidFill>
                  <a:srgbClr val="FF914D"/>
                </a:solidFill>
                <a:latin typeface="Gidole"/>
                <a:hlinkClick r:id="rId2" tooltip="https://www.viator.com/tours/Rome/3-Day-Italy-Trip-Naples-Pompeii-Sorrento-and-Capri/d511-5034ROM17"/>
              </a:rPr>
              <a:t>https://www.viator.com/tours/Rome/3-Day-Italy-Trip-Naples-Pompeii-Sorrento-and-Capri/d511-5034ROM17</a:t>
            </a:r>
          </a:p>
        </p:txBody>
      </p:sp>
      <p:pic>
        <p:nvPicPr>
          <p:cNvPr id="12" name="Picture 12"/>
          <p:cNvPicPr>
            <a:picLocks noChangeAspect="1"/>
          </p:cNvPicPr>
          <p:nvPr/>
        </p:nvPicPr>
        <p:blipFill>
          <a:blip r:embed="rId3"/>
          <a:srcRect l="11076" r="6057"/>
          <a:stretch>
            <a:fillRect/>
          </a:stretch>
        </p:blipFill>
        <p:spPr>
          <a:xfrm>
            <a:off x="4852084" y="6753017"/>
            <a:ext cx="4455126" cy="3602088"/>
          </a:xfrm>
          <a:prstGeom prst="rect">
            <a:avLst/>
          </a:prstGeom>
        </p:spPr>
      </p:pic>
      <p:pic>
        <p:nvPicPr>
          <p:cNvPr id="13" name="Picture 13"/>
          <p:cNvPicPr>
            <a:picLocks noChangeAspect="1"/>
          </p:cNvPicPr>
          <p:nvPr/>
        </p:nvPicPr>
        <p:blipFill>
          <a:blip r:embed="rId4"/>
          <a:srcRect l="19505" r="7452"/>
          <a:stretch>
            <a:fillRect/>
          </a:stretch>
        </p:blipFill>
        <p:spPr>
          <a:xfrm>
            <a:off x="0" y="6770423"/>
            <a:ext cx="4852084" cy="3620345"/>
          </a:xfrm>
          <a:prstGeom prst="rect">
            <a:avLst/>
          </a:prstGeom>
        </p:spPr>
      </p:pic>
      <p:pic>
        <p:nvPicPr>
          <p:cNvPr id="14" name="Picture 14"/>
          <p:cNvPicPr>
            <a:picLocks noChangeAspect="1"/>
          </p:cNvPicPr>
          <p:nvPr/>
        </p:nvPicPr>
        <p:blipFill>
          <a:blip r:embed="rId5"/>
          <a:srcRect/>
          <a:stretch>
            <a:fillRect/>
          </a:stretch>
        </p:blipFill>
        <p:spPr>
          <a:xfrm>
            <a:off x="9318053" y="6719896"/>
            <a:ext cx="9030642" cy="3567104"/>
          </a:xfrm>
          <a:prstGeom prst="rect">
            <a:avLst/>
          </a:prstGeom>
        </p:spPr>
      </p:pic>
      <p:sp>
        <p:nvSpPr>
          <p:cNvPr id="15" name="TextBox 15"/>
          <p:cNvSpPr txBox="1"/>
          <p:nvPr/>
        </p:nvSpPr>
        <p:spPr>
          <a:xfrm>
            <a:off x="9502629" y="2825065"/>
            <a:ext cx="3621567" cy="8248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FAMOUS FOR ITS UNESCO LISTED RUINS</a:t>
            </a:r>
          </a:p>
        </p:txBody>
      </p:sp>
      <p:sp>
        <p:nvSpPr>
          <p:cNvPr id="16" name="TextBox 16"/>
          <p:cNvSpPr txBox="1"/>
          <p:nvPr/>
        </p:nvSpPr>
        <p:spPr>
          <a:xfrm>
            <a:off x="5135111" y="2855545"/>
            <a:ext cx="3638973" cy="8248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MOUNT VESUVIUS  VOLCANO SITE</a:t>
            </a:r>
          </a:p>
        </p:txBody>
      </p:sp>
      <p:sp>
        <p:nvSpPr>
          <p:cNvPr id="17" name="TextBox 17"/>
          <p:cNvSpPr txBox="1"/>
          <p:nvPr/>
        </p:nvSpPr>
        <p:spPr>
          <a:xfrm>
            <a:off x="5135111" y="3960523"/>
            <a:ext cx="3638973"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CASTEL NUOVO</a:t>
            </a:r>
          </a:p>
        </p:txBody>
      </p:sp>
      <p:sp>
        <p:nvSpPr>
          <p:cNvPr id="18" name="TextBox 18"/>
          <p:cNvSpPr txBox="1"/>
          <p:nvPr/>
        </p:nvSpPr>
        <p:spPr>
          <a:xfrm>
            <a:off x="5135111" y="4737735"/>
            <a:ext cx="3638973" cy="8248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ROYAL PALACE OF NAPLES</a:t>
            </a:r>
          </a:p>
        </p:txBody>
      </p:sp>
      <p:sp>
        <p:nvSpPr>
          <p:cNvPr id="19" name="TextBox 19"/>
          <p:cNvSpPr txBox="1"/>
          <p:nvPr/>
        </p:nvSpPr>
        <p:spPr>
          <a:xfrm>
            <a:off x="5135111" y="5853079"/>
            <a:ext cx="3638973"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CAPRI BOAT RIDE </a:t>
            </a:r>
          </a:p>
        </p:txBody>
      </p:sp>
      <p:sp>
        <p:nvSpPr>
          <p:cNvPr id="20" name="TextBox 20"/>
          <p:cNvSpPr txBox="1"/>
          <p:nvPr/>
        </p:nvSpPr>
        <p:spPr>
          <a:xfrm>
            <a:off x="529652" y="2855545"/>
            <a:ext cx="3638973" cy="405765"/>
          </a:xfrm>
          <a:prstGeom prst="rect">
            <a:avLst/>
          </a:prstGeom>
        </p:spPr>
        <p:txBody>
          <a:bodyPr lIns="0" tIns="0" rIns="0" bIns="0" rtlCol="0" anchor="t">
            <a:spAutoFit/>
          </a:bodyPr>
          <a:lstStyle/>
          <a:p>
            <a:pPr algn="ctr">
              <a:lnSpc>
                <a:spcPts val="3359"/>
              </a:lnSpc>
            </a:pPr>
            <a:r>
              <a:rPr lang="en-US" sz="2400" dirty="0">
                <a:solidFill>
                  <a:srgbClr val="000000"/>
                </a:solidFill>
                <a:latin typeface="League Spartan"/>
              </a:rPr>
              <a:t>VILLA COMUNALE</a:t>
            </a:r>
          </a:p>
        </p:txBody>
      </p:sp>
      <p:sp>
        <p:nvSpPr>
          <p:cNvPr id="21" name="TextBox 21"/>
          <p:cNvSpPr txBox="1"/>
          <p:nvPr/>
        </p:nvSpPr>
        <p:spPr>
          <a:xfrm>
            <a:off x="529652" y="3834388"/>
            <a:ext cx="3638973"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MUSEUM CORREALE</a:t>
            </a:r>
          </a:p>
        </p:txBody>
      </p:sp>
      <p:sp>
        <p:nvSpPr>
          <p:cNvPr id="22" name="TextBox 22"/>
          <p:cNvSpPr txBox="1"/>
          <p:nvPr/>
        </p:nvSpPr>
        <p:spPr>
          <a:xfrm>
            <a:off x="529652" y="4737735"/>
            <a:ext cx="3638973"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PIAZZA TASSO</a:t>
            </a:r>
          </a:p>
        </p:txBody>
      </p:sp>
      <p:sp>
        <p:nvSpPr>
          <p:cNvPr id="23" name="TextBox 23"/>
          <p:cNvSpPr txBox="1"/>
          <p:nvPr/>
        </p:nvSpPr>
        <p:spPr>
          <a:xfrm>
            <a:off x="529652" y="5643529"/>
            <a:ext cx="3638973" cy="8248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SAN FRANCESCO MONASTRY</a:t>
            </a:r>
          </a:p>
        </p:txBody>
      </p:sp>
      <p:sp>
        <p:nvSpPr>
          <p:cNvPr id="24" name="TextBox 24"/>
          <p:cNvSpPr txBox="1"/>
          <p:nvPr/>
        </p:nvSpPr>
        <p:spPr>
          <a:xfrm>
            <a:off x="9391331" y="4031461"/>
            <a:ext cx="3638973"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HOUSE OF THE FAUN</a:t>
            </a:r>
          </a:p>
        </p:txBody>
      </p:sp>
      <p:sp>
        <p:nvSpPr>
          <p:cNvPr id="25" name="TextBox 25"/>
          <p:cNvSpPr txBox="1"/>
          <p:nvPr/>
        </p:nvSpPr>
        <p:spPr>
          <a:xfrm>
            <a:off x="9391331" y="4916805"/>
            <a:ext cx="3638973"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TEMPLE OF APOLLO</a:t>
            </a:r>
          </a:p>
        </p:txBody>
      </p:sp>
      <p:sp>
        <p:nvSpPr>
          <p:cNvPr id="26" name="TextBox 26"/>
          <p:cNvSpPr txBox="1"/>
          <p:nvPr/>
        </p:nvSpPr>
        <p:spPr>
          <a:xfrm>
            <a:off x="9391331" y="5853079"/>
            <a:ext cx="3638973"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HOUSE OF THE VETTII</a:t>
            </a:r>
          </a:p>
        </p:txBody>
      </p:sp>
      <p:pic>
        <p:nvPicPr>
          <p:cNvPr id="27" name="Picture 27"/>
          <p:cNvPicPr>
            <a:picLocks noChangeAspect="1"/>
          </p:cNvPicPr>
          <p:nvPr/>
        </p:nvPicPr>
        <p:blipFill>
          <a:blip r:embed="rId6"/>
          <a:srcRect/>
          <a:stretch>
            <a:fillRect/>
          </a:stretch>
        </p:blipFill>
        <p:spPr>
          <a:xfrm>
            <a:off x="118774" y="178433"/>
            <a:ext cx="2072309" cy="13262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AutoShape 2"/>
          <p:cNvSpPr/>
          <p:nvPr/>
        </p:nvSpPr>
        <p:spPr>
          <a:xfrm>
            <a:off x="-14317" y="1745889"/>
            <a:ext cx="4918378" cy="5041940"/>
          </a:xfrm>
          <a:prstGeom prst="rect">
            <a:avLst/>
          </a:prstGeom>
          <a:solidFill>
            <a:srgbClr val="8AABCA">
              <a:alpha val="29803"/>
            </a:srgbClr>
          </a:solidFill>
        </p:spPr>
      </p:sp>
      <p:sp>
        <p:nvSpPr>
          <p:cNvPr id="3" name="AutoShape 3"/>
          <p:cNvSpPr/>
          <p:nvPr/>
        </p:nvSpPr>
        <p:spPr>
          <a:xfrm>
            <a:off x="4904451" y="1745889"/>
            <a:ext cx="4413602" cy="5024534"/>
          </a:xfrm>
          <a:prstGeom prst="rect">
            <a:avLst/>
          </a:prstGeom>
          <a:solidFill>
            <a:srgbClr val="8AABCA">
              <a:alpha val="29803"/>
            </a:srgbClr>
          </a:solidFill>
        </p:spPr>
      </p:sp>
      <p:sp>
        <p:nvSpPr>
          <p:cNvPr id="4" name="AutoShape 4"/>
          <p:cNvSpPr/>
          <p:nvPr/>
        </p:nvSpPr>
        <p:spPr>
          <a:xfrm>
            <a:off x="9317327" y="1745889"/>
            <a:ext cx="3978450" cy="5026259"/>
          </a:xfrm>
          <a:prstGeom prst="rect">
            <a:avLst/>
          </a:prstGeom>
          <a:solidFill>
            <a:srgbClr val="8AABCA">
              <a:alpha val="29803"/>
            </a:srgbClr>
          </a:solidFill>
        </p:spPr>
      </p:sp>
      <p:sp>
        <p:nvSpPr>
          <p:cNvPr id="5" name="AutoShape 5"/>
          <p:cNvSpPr/>
          <p:nvPr/>
        </p:nvSpPr>
        <p:spPr>
          <a:xfrm>
            <a:off x="13454911" y="1745889"/>
            <a:ext cx="4709505" cy="4901498"/>
          </a:xfrm>
          <a:prstGeom prst="rect">
            <a:avLst/>
          </a:prstGeom>
          <a:solidFill>
            <a:srgbClr val="8AABCA">
              <a:alpha val="29803"/>
            </a:srgbClr>
          </a:solidFill>
        </p:spPr>
      </p:sp>
      <p:sp>
        <p:nvSpPr>
          <p:cNvPr id="6" name="TextBox 6"/>
          <p:cNvSpPr txBox="1"/>
          <p:nvPr/>
        </p:nvSpPr>
        <p:spPr>
          <a:xfrm>
            <a:off x="864524" y="1857403"/>
            <a:ext cx="3160698" cy="715645"/>
          </a:xfrm>
          <a:prstGeom prst="rect">
            <a:avLst/>
          </a:prstGeom>
        </p:spPr>
        <p:txBody>
          <a:bodyPr lIns="0" tIns="0" rIns="0" bIns="0" rtlCol="0" anchor="t">
            <a:spAutoFit/>
          </a:bodyPr>
          <a:lstStyle/>
          <a:p>
            <a:pPr algn="ctr">
              <a:lnSpc>
                <a:spcPts val="5880"/>
              </a:lnSpc>
            </a:pPr>
            <a:r>
              <a:rPr lang="en-US" sz="4200">
                <a:solidFill>
                  <a:srgbClr val="000000"/>
                </a:solidFill>
                <a:latin typeface="League Spartan"/>
              </a:rPr>
              <a:t>FLORENCE</a:t>
            </a:r>
          </a:p>
        </p:txBody>
      </p:sp>
      <p:sp>
        <p:nvSpPr>
          <p:cNvPr id="7" name="TextBox 7"/>
          <p:cNvSpPr txBox="1"/>
          <p:nvPr/>
        </p:nvSpPr>
        <p:spPr>
          <a:xfrm>
            <a:off x="10189063" y="1857403"/>
            <a:ext cx="2043509" cy="715645"/>
          </a:xfrm>
          <a:prstGeom prst="rect">
            <a:avLst/>
          </a:prstGeom>
        </p:spPr>
        <p:txBody>
          <a:bodyPr lIns="0" tIns="0" rIns="0" bIns="0" rtlCol="0" anchor="t">
            <a:spAutoFit/>
          </a:bodyPr>
          <a:lstStyle/>
          <a:p>
            <a:pPr algn="ctr">
              <a:lnSpc>
                <a:spcPts val="5880"/>
              </a:lnSpc>
            </a:pPr>
            <a:r>
              <a:rPr lang="en-US" sz="4200">
                <a:solidFill>
                  <a:srgbClr val="000000"/>
                </a:solidFill>
                <a:latin typeface="League Spartan"/>
              </a:rPr>
              <a:t>VENICE</a:t>
            </a:r>
          </a:p>
        </p:txBody>
      </p:sp>
      <p:sp>
        <p:nvSpPr>
          <p:cNvPr id="8" name="TextBox 8"/>
          <p:cNvSpPr txBox="1"/>
          <p:nvPr/>
        </p:nvSpPr>
        <p:spPr>
          <a:xfrm>
            <a:off x="5507988" y="1857403"/>
            <a:ext cx="2893219" cy="729046"/>
          </a:xfrm>
          <a:prstGeom prst="rect">
            <a:avLst/>
          </a:prstGeom>
        </p:spPr>
        <p:txBody>
          <a:bodyPr lIns="0" tIns="0" rIns="0" bIns="0" rtlCol="0" anchor="t">
            <a:spAutoFit/>
          </a:bodyPr>
          <a:lstStyle/>
          <a:p>
            <a:pPr algn="ctr">
              <a:lnSpc>
                <a:spcPts val="5880"/>
              </a:lnSpc>
            </a:pPr>
            <a:r>
              <a:rPr lang="en-US" sz="4200" dirty="0">
                <a:solidFill>
                  <a:srgbClr val="000000"/>
                </a:solidFill>
                <a:latin typeface="League Spartan"/>
              </a:rPr>
              <a:t>BOLOGA</a:t>
            </a:r>
          </a:p>
        </p:txBody>
      </p:sp>
      <p:sp>
        <p:nvSpPr>
          <p:cNvPr id="9" name="TextBox 9"/>
          <p:cNvSpPr txBox="1"/>
          <p:nvPr/>
        </p:nvSpPr>
        <p:spPr>
          <a:xfrm>
            <a:off x="13657829" y="1885978"/>
            <a:ext cx="4436020" cy="2510790"/>
          </a:xfrm>
          <a:prstGeom prst="rect">
            <a:avLst/>
          </a:prstGeom>
        </p:spPr>
        <p:txBody>
          <a:bodyPr lIns="0" tIns="0" rIns="0" bIns="0" rtlCol="0" anchor="t">
            <a:spAutoFit/>
          </a:bodyPr>
          <a:lstStyle/>
          <a:p>
            <a:pPr algn="ctr">
              <a:lnSpc>
                <a:spcPts val="3359"/>
              </a:lnSpc>
            </a:pPr>
            <a:r>
              <a:rPr lang="en-US" sz="2400">
                <a:solidFill>
                  <a:srgbClr val="000000"/>
                </a:solidFill>
                <a:latin typeface="Gidole"/>
              </a:rPr>
              <a:t>PLEASE NOTE THAT IT IS JUST AN OPTION &amp; ALL THE BOOKINGS HAVE TO BE DONE BY THE PARTICIPANTS THEMSELVES. </a:t>
            </a:r>
          </a:p>
          <a:p>
            <a:pPr algn="ctr">
              <a:lnSpc>
                <a:spcPts val="3359"/>
              </a:lnSpc>
            </a:pPr>
            <a:r>
              <a:rPr lang="en-US" sz="2400">
                <a:solidFill>
                  <a:srgbClr val="000000"/>
                </a:solidFill>
                <a:latin typeface="Gidole"/>
              </a:rPr>
              <a:t>TO BOOK, VISIT THE FOLLOWING LINK</a:t>
            </a:r>
          </a:p>
        </p:txBody>
      </p:sp>
      <p:sp>
        <p:nvSpPr>
          <p:cNvPr id="10" name="TextBox 10"/>
          <p:cNvSpPr txBox="1"/>
          <p:nvPr/>
        </p:nvSpPr>
        <p:spPr>
          <a:xfrm>
            <a:off x="14080829" y="4586254"/>
            <a:ext cx="3590020" cy="1672590"/>
          </a:xfrm>
          <a:prstGeom prst="rect">
            <a:avLst/>
          </a:prstGeom>
        </p:spPr>
        <p:txBody>
          <a:bodyPr lIns="0" tIns="0" rIns="0" bIns="0" rtlCol="0" anchor="t">
            <a:spAutoFit/>
          </a:bodyPr>
          <a:lstStyle/>
          <a:p>
            <a:pPr algn="ctr">
              <a:lnSpc>
                <a:spcPts val="3359"/>
              </a:lnSpc>
            </a:pPr>
            <a:r>
              <a:rPr lang="en-US" sz="2400">
                <a:solidFill>
                  <a:srgbClr val="FF914D"/>
                </a:solidFill>
                <a:latin typeface="Gidole"/>
                <a:hlinkClick r:id="rId2" tooltip="https://graylinerome.com/tours/rome/unesco-jewels-best-of-italy-rome-florence-venice-in-5-days-9888_119/"/>
              </a:rPr>
              <a:t>https://graylinerome.com/tours/rome/unesco-jewels-best-of-italy-rome-florence-venice-in-5-days-9888_119/</a:t>
            </a:r>
          </a:p>
        </p:txBody>
      </p:sp>
      <p:sp>
        <p:nvSpPr>
          <p:cNvPr id="11" name="TextBox 11"/>
          <p:cNvSpPr txBox="1"/>
          <p:nvPr/>
        </p:nvSpPr>
        <p:spPr>
          <a:xfrm>
            <a:off x="9502629" y="2825065"/>
            <a:ext cx="3621567"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ST. MARK'S BASILICA</a:t>
            </a:r>
          </a:p>
        </p:txBody>
      </p:sp>
      <p:sp>
        <p:nvSpPr>
          <p:cNvPr id="12" name="TextBox 12"/>
          <p:cNvSpPr txBox="1"/>
          <p:nvPr/>
        </p:nvSpPr>
        <p:spPr>
          <a:xfrm>
            <a:off x="5107645" y="2990418"/>
            <a:ext cx="3638973" cy="824865"/>
          </a:xfrm>
          <a:prstGeom prst="rect">
            <a:avLst/>
          </a:prstGeom>
        </p:spPr>
        <p:txBody>
          <a:bodyPr lIns="0" tIns="0" rIns="0" bIns="0" rtlCol="0" anchor="t">
            <a:spAutoFit/>
          </a:bodyPr>
          <a:lstStyle/>
          <a:p>
            <a:pPr algn="ctr">
              <a:lnSpc>
                <a:spcPts val="3359"/>
              </a:lnSpc>
            </a:pPr>
            <a:r>
              <a:rPr lang="en-US" sz="2400" dirty="0">
                <a:solidFill>
                  <a:srgbClr val="000000"/>
                </a:solidFill>
                <a:latin typeface="League Spartan"/>
              </a:rPr>
              <a:t>KING RENZO'S PALACE</a:t>
            </a:r>
          </a:p>
        </p:txBody>
      </p:sp>
      <p:sp>
        <p:nvSpPr>
          <p:cNvPr id="13" name="TextBox 13"/>
          <p:cNvSpPr txBox="1"/>
          <p:nvPr/>
        </p:nvSpPr>
        <p:spPr>
          <a:xfrm>
            <a:off x="5135111" y="3960523"/>
            <a:ext cx="3638973"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PALAZZO PODESTA</a:t>
            </a:r>
          </a:p>
        </p:txBody>
      </p:sp>
      <p:sp>
        <p:nvSpPr>
          <p:cNvPr id="14" name="TextBox 14"/>
          <p:cNvSpPr txBox="1"/>
          <p:nvPr/>
        </p:nvSpPr>
        <p:spPr>
          <a:xfrm>
            <a:off x="5135111" y="4737735"/>
            <a:ext cx="3638973" cy="8248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BASILICA OF SAN PETRONIO</a:t>
            </a:r>
          </a:p>
        </p:txBody>
      </p:sp>
      <p:sp>
        <p:nvSpPr>
          <p:cNvPr id="15" name="TextBox 15"/>
          <p:cNvSpPr txBox="1"/>
          <p:nvPr/>
        </p:nvSpPr>
        <p:spPr>
          <a:xfrm>
            <a:off x="5135111" y="5853079"/>
            <a:ext cx="3638973"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PORTICOS</a:t>
            </a:r>
          </a:p>
        </p:txBody>
      </p:sp>
      <p:sp>
        <p:nvSpPr>
          <p:cNvPr id="16" name="TextBox 16"/>
          <p:cNvSpPr txBox="1"/>
          <p:nvPr/>
        </p:nvSpPr>
        <p:spPr>
          <a:xfrm>
            <a:off x="529652" y="2855545"/>
            <a:ext cx="3638973" cy="8248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SANTA MARIA DEL FIORE</a:t>
            </a:r>
          </a:p>
        </p:txBody>
      </p:sp>
      <p:sp>
        <p:nvSpPr>
          <p:cNvPr id="17" name="TextBox 17"/>
          <p:cNvSpPr txBox="1"/>
          <p:nvPr/>
        </p:nvSpPr>
        <p:spPr>
          <a:xfrm>
            <a:off x="529652" y="3834388"/>
            <a:ext cx="3638973"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CAMPANILE</a:t>
            </a:r>
          </a:p>
        </p:txBody>
      </p:sp>
      <p:sp>
        <p:nvSpPr>
          <p:cNvPr id="18" name="TextBox 18"/>
          <p:cNvSpPr txBox="1"/>
          <p:nvPr/>
        </p:nvSpPr>
        <p:spPr>
          <a:xfrm>
            <a:off x="406385" y="4737735"/>
            <a:ext cx="4039313"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PIAZZA DELLA SIGNORIA</a:t>
            </a:r>
          </a:p>
        </p:txBody>
      </p:sp>
      <p:sp>
        <p:nvSpPr>
          <p:cNvPr id="19" name="TextBox 19"/>
          <p:cNvSpPr txBox="1"/>
          <p:nvPr/>
        </p:nvSpPr>
        <p:spPr>
          <a:xfrm>
            <a:off x="529652" y="5643529"/>
            <a:ext cx="3638973" cy="8248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BASILICA OF SANTA CROCE</a:t>
            </a:r>
          </a:p>
        </p:txBody>
      </p:sp>
      <p:sp>
        <p:nvSpPr>
          <p:cNvPr id="20" name="TextBox 20"/>
          <p:cNvSpPr txBox="1"/>
          <p:nvPr/>
        </p:nvSpPr>
        <p:spPr>
          <a:xfrm>
            <a:off x="9391331" y="3917724"/>
            <a:ext cx="3638973"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PALAZZO DEI DOGI</a:t>
            </a:r>
          </a:p>
        </p:txBody>
      </p:sp>
      <p:sp>
        <p:nvSpPr>
          <p:cNvPr id="21" name="TextBox 21"/>
          <p:cNvSpPr txBox="1"/>
          <p:nvPr/>
        </p:nvSpPr>
        <p:spPr>
          <a:xfrm>
            <a:off x="9485222" y="4916805"/>
            <a:ext cx="3638973"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PIAZZA SAN MARCO</a:t>
            </a:r>
          </a:p>
        </p:txBody>
      </p:sp>
      <p:sp>
        <p:nvSpPr>
          <p:cNvPr id="22" name="TextBox 22"/>
          <p:cNvSpPr txBox="1"/>
          <p:nvPr/>
        </p:nvSpPr>
        <p:spPr>
          <a:xfrm>
            <a:off x="9391331" y="5853079"/>
            <a:ext cx="3638973"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RIALTO BRIDGE</a:t>
            </a:r>
          </a:p>
        </p:txBody>
      </p:sp>
      <p:pic>
        <p:nvPicPr>
          <p:cNvPr id="23" name="Picture 23"/>
          <p:cNvPicPr>
            <a:picLocks noChangeAspect="1"/>
          </p:cNvPicPr>
          <p:nvPr/>
        </p:nvPicPr>
        <p:blipFill>
          <a:blip r:embed="rId3"/>
          <a:srcRect l="12563" r="8934"/>
          <a:stretch>
            <a:fillRect/>
          </a:stretch>
        </p:blipFill>
        <p:spPr>
          <a:xfrm>
            <a:off x="0" y="6787829"/>
            <a:ext cx="4894261" cy="3522509"/>
          </a:xfrm>
          <a:prstGeom prst="rect">
            <a:avLst/>
          </a:prstGeom>
        </p:spPr>
      </p:pic>
      <p:pic>
        <p:nvPicPr>
          <p:cNvPr id="24" name="Picture 24"/>
          <p:cNvPicPr>
            <a:picLocks noChangeAspect="1"/>
          </p:cNvPicPr>
          <p:nvPr/>
        </p:nvPicPr>
        <p:blipFill>
          <a:blip r:embed="rId4"/>
          <a:srcRect l="465" t="813" b="813"/>
          <a:stretch>
            <a:fillRect/>
          </a:stretch>
        </p:blipFill>
        <p:spPr>
          <a:xfrm>
            <a:off x="11733454" y="6775087"/>
            <a:ext cx="6630106" cy="3735033"/>
          </a:xfrm>
          <a:prstGeom prst="rect">
            <a:avLst/>
          </a:prstGeom>
        </p:spPr>
      </p:pic>
      <p:pic>
        <p:nvPicPr>
          <p:cNvPr id="25" name="Picture 25"/>
          <p:cNvPicPr>
            <a:picLocks noChangeAspect="1"/>
          </p:cNvPicPr>
          <p:nvPr/>
        </p:nvPicPr>
        <p:blipFill>
          <a:blip r:embed="rId5"/>
          <a:srcRect l="741" t="134" b="134"/>
          <a:stretch>
            <a:fillRect/>
          </a:stretch>
        </p:blipFill>
        <p:spPr>
          <a:xfrm>
            <a:off x="4888203" y="6787258"/>
            <a:ext cx="6875237" cy="3523081"/>
          </a:xfrm>
          <a:prstGeom prst="rect">
            <a:avLst/>
          </a:prstGeom>
        </p:spPr>
      </p:pic>
      <p:sp>
        <p:nvSpPr>
          <p:cNvPr id="26" name="TextBox 26"/>
          <p:cNvSpPr txBox="1"/>
          <p:nvPr/>
        </p:nvSpPr>
        <p:spPr>
          <a:xfrm>
            <a:off x="2731011" y="420188"/>
            <a:ext cx="15603089" cy="900920"/>
          </a:xfrm>
          <a:prstGeom prst="rect">
            <a:avLst/>
          </a:prstGeom>
        </p:spPr>
        <p:txBody>
          <a:bodyPr lIns="0" tIns="0" rIns="0" bIns="0" rtlCol="0" anchor="t">
            <a:spAutoFit/>
          </a:bodyPr>
          <a:lstStyle/>
          <a:p>
            <a:pPr algn="l">
              <a:lnSpc>
                <a:spcPts val="7416"/>
              </a:lnSpc>
            </a:pPr>
            <a:r>
              <a:rPr lang="en-US" sz="4977" spc="149">
                <a:solidFill>
                  <a:srgbClr val="273755"/>
                </a:solidFill>
                <a:latin typeface="League Spartan"/>
              </a:rPr>
              <a:t>MULTIPLE DAYS TOUR RECOMMENDATIONS</a:t>
            </a:r>
          </a:p>
        </p:txBody>
      </p:sp>
      <p:pic>
        <p:nvPicPr>
          <p:cNvPr id="27" name="Picture 27"/>
          <p:cNvPicPr>
            <a:picLocks noChangeAspect="1"/>
          </p:cNvPicPr>
          <p:nvPr/>
        </p:nvPicPr>
        <p:blipFill>
          <a:blip r:embed="rId6"/>
          <a:srcRect/>
          <a:stretch>
            <a:fillRect/>
          </a:stretch>
        </p:blipFill>
        <p:spPr>
          <a:xfrm>
            <a:off x="118774" y="178433"/>
            <a:ext cx="2072309" cy="132627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4724" b="24724"/>
          <a:stretch>
            <a:fillRect/>
          </a:stretch>
        </p:blipFill>
        <p:spPr>
          <a:xfrm>
            <a:off x="-349858" y="-409284"/>
            <a:ext cx="18987715" cy="4619334"/>
          </a:xfrm>
          <a:prstGeom prst="rect">
            <a:avLst/>
          </a:prstGeom>
        </p:spPr>
      </p:pic>
      <p:sp>
        <p:nvSpPr>
          <p:cNvPr id="3" name="TextBox 3"/>
          <p:cNvSpPr txBox="1"/>
          <p:nvPr/>
        </p:nvSpPr>
        <p:spPr>
          <a:xfrm>
            <a:off x="541329" y="5374005"/>
            <a:ext cx="7395084" cy="3209925"/>
          </a:xfrm>
          <a:prstGeom prst="rect">
            <a:avLst/>
          </a:prstGeom>
        </p:spPr>
        <p:txBody>
          <a:bodyPr lIns="0" tIns="0" rIns="0" bIns="0" rtlCol="0" anchor="t">
            <a:spAutoFit/>
          </a:bodyPr>
          <a:lstStyle/>
          <a:p>
            <a:pPr algn="l">
              <a:lnSpc>
                <a:spcPts val="8400"/>
              </a:lnSpc>
            </a:pPr>
            <a:r>
              <a:rPr lang="en-US" sz="7000" spc="350">
                <a:solidFill>
                  <a:srgbClr val="273755"/>
                </a:solidFill>
                <a:latin typeface="League Spartan"/>
              </a:rPr>
              <a:t>FOR MORE INFORMATION VISIT </a:t>
            </a:r>
          </a:p>
        </p:txBody>
      </p:sp>
      <p:sp>
        <p:nvSpPr>
          <p:cNvPr id="4" name="AutoShape 4"/>
          <p:cNvSpPr/>
          <p:nvPr/>
        </p:nvSpPr>
        <p:spPr>
          <a:xfrm>
            <a:off x="541329" y="8942070"/>
            <a:ext cx="8314939" cy="130114"/>
          </a:xfrm>
          <a:prstGeom prst="rect">
            <a:avLst/>
          </a:prstGeom>
          <a:solidFill>
            <a:srgbClr val="8AABCA"/>
          </a:solidFill>
        </p:spPr>
      </p:sp>
      <p:sp>
        <p:nvSpPr>
          <p:cNvPr id="5" name="TextBox 5"/>
          <p:cNvSpPr txBox="1"/>
          <p:nvPr/>
        </p:nvSpPr>
        <p:spPr>
          <a:xfrm>
            <a:off x="9144000" y="4916805"/>
            <a:ext cx="6313239" cy="8248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hlinkClick r:id="rId3" tooltip="http://www.turismoroma.it/?lang=en"/>
              </a:rPr>
              <a:t>1. OFFICIAL TOURISM WEBSITE</a:t>
            </a:r>
          </a:p>
          <a:p>
            <a:pPr algn="ctr">
              <a:lnSpc>
                <a:spcPts val="3359"/>
              </a:lnSpc>
            </a:pPr>
            <a:endParaRPr lang="en-US" sz="2400">
              <a:solidFill>
                <a:srgbClr val="000000"/>
              </a:solidFill>
              <a:latin typeface="League Spartan"/>
              <a:hlinkClick r:id="rId3" tooltip="http://www.turismoroma.it/?lang=en"/>
            </a:endParaRPr>
          </a:p>
        </p:txBody>
      </p:sp>
      <p:sp>
        <p:nvSpPr>
          <p:cNvPr id="6" name="TextBox 6"/>
          <p:cNvSpPr txBox="1"/>
          <p:nvPr/>
        </p:nvSpPr>
        <p:spPr>
          <a:xfrm>
            <a:off x="8882909" y="5838361"/>
            <a:ext cx="6313239" cy="8248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hlinkClick r:id="rId4" tooltip="https://www.tripadvisor.in/Tourism-g187791-Rome_Lazio-Vacations.html"/>
              </a:rPr>
              <a:t>2. TOURISM- TRIPADVISOR</a:t>
            </a:r>
          </a:p>
          <a:p>
            <a:pPr algn="ctr">
              <a:lnSpc>
                <a:spcPts val="3359"/>
              </a:lnSpc>
            </a:pPr>
            <a:endParaRPr lang="en-US" sz="2400">
              <a:solidFill>
                <a:srgbClr val="000000"/>
              </a:solidFill>
              <a:latin typeface="League Spartan"/>
              <a:hlinkClick r:id="rId4" tooltip="https://www.tripadvisor.in/Tourism-g187791-Rome_Lazio-Vacations.html"/>
            </a:endParaRPr>
          </a:p>
        </p:txBody>
      </p:sp>
      <p:sp>
        <p:nvSpPr>
          <p:cNvPr id="7" name="TextBox 7"/>
          <p:cNvSpPr txBox="1"/>
          <p:nvPr/>
        </p:nvSpPr>
        <p:spPr>
          <a:xfrm>
            <a:off x="8777505" y="6754850"/>
            <a:ext cx="6313239" cy="8248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hlinkClick r:id="rId5" tooltip="https://lifehacker.com/the-best-rome-travel-tips-from-our-readers-1825729950"/>
              </a:rPr>
              <a:t>3. TOURISM- LIFEHACKER</a:t>
            </a:r>
          </a:p>
          <a:p>
            <a:pPr algn="ctr">
              <a:lnSpc>
                <a:spcPts val="3359"/>
              </a:lnSpc>
            </a:pPr>
            <a:endParaRPr lang="en-US" sz="2400">
              <a:solidFill>
                <a:srgbClr val="000000"/>
              </a:solidFill>
              <a:latin typeface="League Spartan"/>
              <a:hlinkClick r:id="rId5" tooltip="https://lifehacker.com/the-best-rome-travel-tips-from-our-readers-1825729950"/>
            </a:endParaRPr>
          </a:p>
        </p:txBody>
      </p:sp>
      <p:sp>
        <p:nvSpPr>
          <p:cNvPr id="8" name="TextBox 8"/>
          <p:cNvSpPr txBox="1"/>
          <p:nvPr/>
        </p:nvSpPr>
        <p:spPr>
          <a:xfrm>
            <a:off x="8447756" y="7652016"/>
            <a:ext cx="6313239" cy="8248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hlinkClick r:id="rId6" tooltip="https://thetravelhack.com/italy/10-essential-travel-tips-for-rome-a-must-read-for-first-time-visitors/"/>
              </a:rPr>
              <a:t>4. THE TRAVEL HACK</a:t>
            </a:r>
          </a:p>
          <a:p>
            <a:pPr algn="ctr">
              <a:lnSpc>
                <a:spcPts val="3359"/>
              </a:lnSpc>
            </a:pPr>
            <a:endParaRPr lang="en-US" sz="2400">
              <a:solidFill>
                <a:srgbClr val="000000"/>
              </a:solidFill>
              <a:latin typeface="League Spartan"/>
              <a:hlinkClick r:id="rId6" tooltip="https://thetravelhack.com/italy/10-essential-travel-tips-for-rome-a-must-read-for-first-time-visitors/"/>
            </a:endParaRPr>
          </a:p>
        </p:txBody>
      </p:sp>
      <p:sp>
        <p:nvSpPr>
          <p:cNvPr id="9" name="TextBox 9"/>
          <p:cNvSpPr txBox="1"/>
          <p:nvPr/>
        </p:nvSpPr>
        <p:spPr>
          <a:xfrm>
            <a:off x="8082229" y="8536305"/>
            <a:ext cx="6313239"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hlinkClick r:id="rId7" tooltip="https://www.italyguides.it/en/lazio/rome/travel-guides/travel-tips/rome-in-a-nutshell"/>
              </a:rPr>
              <a:t>5. ITALY GUIDES</a:t>
            </a:r>
          </a:p>
        </p:txBody>
      </p:sp>
      <p:pic>
        <p:nvPicPr>
          <p:cNvPr id="10" name="Picture 10"/>
          <p:cNvPicPr>
            <a:picLocks noChangeAspect="1"/>
          </p:cNvPicPr>
          <p:nvPr/>
        </p:nvPicPr>
        <p:blipFill>
          <a:blip r:embed="rId8"/>
          <a:srcRect/>
          <a:stretch>
            <a:fillRect/>
          </a:stretch>
        </p:blipFill>
        <p:spPr>
          <a:xfrm>
            <a:off x="15047174" y="8078778"/>
            <a:ext cx="3122404" cy="19983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t="7786" b="778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2187850" y="2412243"/>
            <a:ext cx="13564178" cy="5462514"/>
            <a:chOff x="0" y="0"/>
            <a:chExt cx="18085571" cy="7283351"/>
          </a:xfrm>
        </p:grpSpPr>
        <p:sp>
          <p:nvSpPr>
            <p:cNvPr id="3" name="AutoShape 3"/>
            <p:cNvSpPr/>
            <p:nvPr/>
          </p:nvSpPr>
          <p:spPr>
            <a:xfrm>
              <a:off x="0" y="0"/>
              <a:ext cx="18085571" cy="7283351"/>
            </a:xfrm>
            <a:prstGeom prst="rect">
              <a:avLst/>
            </a:prstGeom>
            <a:solidFill>
              <a:srgbClr val="273755">
                <a:alpha val="89803"/>
              </a:srgbClr>
            </a:solidFill>
          </p:spPr>
        </p:sp>
        <p:sp>
          <p:nvSpPr>
            <p:cNvPr id="4" name="TextBox 4"/>
            <p:cNvSpPr txBox="1"/>
            <p:nvPr/>
          </p:nvSpPr>
          <p:spPr>
            <a:xfrm>
              <a:off x="2223681" y="1026788"/>
              <a:ext cx="14552608" cy="597747"/>
            </a:xfrm>
            <a:prstGeom prst="rect">
              <a:avLst/>
            </a:prstGeom>
          </p:spPr>
          <p:txBody>
            <a:bodyPr lIns="0" tIns="0" rIns="0" bIns="0" rtlCol="0" anchor="t">
              <a:spAutoFit/>
            </a:bodyPr>
            <a:lstStyle/>
            <a:p>
              <a:pPr>
                <a:lnSpc>
                  <a:spcPts val="3640"/>
                </a:lnSpc>
              </a:pPr>
              <a:endParaRPr/>
            </a:p>
          </p:txBody>
        </p:sp>
        <p:sp>
          <p:nvSpPr>
            <p:cNvPr id="5" name="TextBox 5"/>
            <p:cNvSpPr txBox="1"/>
            <p:nvPr/>
          </p:nvSpPr>
          <p:spPr>
            <a:xfrm>
              <a:off x="877481" y="2437335"/>
              <a:ext cx="16330608" cy="2699512"/>
            </a:xfrm>
            <a:prstGeom prst="rect">
              <a:avLst/>
            </a:prstGeom>
          </p:spPr>
          <p:txBody>
            <a:bodyPr lIns="0" tIns="0" rIns="0" bIns="0" rtlCol="0" anchor="t">
              <a:spAutoFit/>
            </a:bodyPr>
            <a:lstStyle/>
            <a:p>
              <a:pPr algn="ctr">
                <a:lnSpc>
                  <a:spcPts val="7848"/>
                </a:lnSpc>
              </a:pPr>
              <a:r>
                <a:rPr lang="en-US" sz="7200" spc="431">
                  <a:solidFill>
                    <a:srgbClr val="F9FCFF"/>
                  </a:solidFill>
                  <a:latin typeface="League Spartan"/>
                </a:rPr>
                <a:t>ONE DAY TOUR RECOMMENDATIONS</a:t>
              </a:r>
            </a:p>
          </p:txBody>
        </p:sp>
        <p:sp>
          <p:nvSpPr>
            <p:cNvPr id="6" name="TextBox 6"/>
            <p:cNvSpPr txBox="1"/>
            <p:nvPr/>
          </p:nvSpPr>
          <p:spPr>
            <a:xfrm>
              <a:off x="2223681" y="5405240"/>
              <a:ext cx="14552608" cy="775123"/>
            </a:xfrm>
            <a:prstGeom prst="rect">
              <a:avLst/>
            </a:prstGeom>
          </p:spPr>
          <p:txBody>
            <a:bodyPr lIns="0" tIns="0" rIns="0" bIns="0" rtlCol="0" anchor="t">
              <a:spAutoFit/>
            </a:bodyPr>
            <a:lstStyle/>
            <a:p>
              <a:pPr>
                <a:lnSpc>
                  <a:spcPts val="4680"/>
                </a:lnSpc>
              </a:pPr>
              <a:r>
                <a:rPr lang="en-US" sz="3600" spc="252">
                  <a:solidFill>
                    <a:srgbClr val="F9FCFF"/>
                  </a:solidFill>
                  <a:latin typeface="Gidole"/>
                </a:rPr>
                <a:t>                             </a:t>
              </a:r>
            </a:p>
          </p:txBody>
        </p:sp>
      </p:grpSp>
      <p:pic>
        <p:nvPicPr>
          <p:cNvPr id="7" name="Picture 7"/>
          <p:cNvPicPr>
            <a:picLocks noChangeAspect="1"/>
          </p:cNvPicPr>
          <p:nvPr/>
        </p:nvPicPr>
        <p:blipFill>
          <a:blip r:embed="rId3"/>
          <a:srcRect/>
          <a:stretch>
            <a:fillRect/>
          </a:stretch>
        </p:blipFill>
        <p:spPr>
          <a:xfrm>
            <a:off x="165855" y="107388"/>
            <a:ext cx="2721963" cy="17488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AutoShape 2"/>
          <p:cNvSpPr/>
          <p:nvPr/>
        </p:nvSpPr>
        <p:spPr>
          <a:xfrm>
            <a:off x="919013" y="2944222"/>
            <a:ext cx="4622475" cy="7146883"/>
          </a:xfrm>
          <a:prstGeom prst="rect">
            <a:avLst/>
          </a:prstGeom>
          <a:solidFill>
            <a:srgbClr val="8AABCA">
              <a:alpha val="29803"/>
            </a:srgbClr>
          </a:solidFill>
        </p:spPr>
      </p:sp>
      <p:sp>
        <p:nvSpPr>
          <p:cNvPr id="3" name="TextBox 3"/>
          <p:cNvSpPr txBox="1"/>
          <p:nvPr/>
        </p:nvSpPr>
        <p:spPr>
          <a:xfrm>
            <a:off x="4582451" y="262695"/>
            <a:ext cx="13873492" cy="2133632"/>
          </a:xfrm>
          <a:prstGeom prst="rect">
            <a:avLst/>
          </a:prstGeom>
        </p:spPr>
        <p:txBody>
          <a:bodyPr lIns="0" tIns="0" rIns="0" bIns="0" rtlCol="0" anchor="t">
            <a:spAutoFit/>
          </a:bodyPr>
          <a:lstStyle/>
          <a:p>
            <a:pPr algn="l">
              <a:lnSpc>
                <a:spcPts val="8604"/>
              </a:lnSpc>
            </a:pPr>
            <a:r>
              <a:rPr lang="en-US" sz="5800" spc="174">
                <a:solidFill>
                  <a:srgbClr val="273755"/>
                </a:solidFill>
                <a:latin typeface="League Spartan"/>
              </a:rPr>
              <a:t>O</a:t>
            </a:r>
            <a:r>
              <a:rPr lang="en-US" sz="5775" spc="173">
                <a:solidFill>
                  <a:srgbClr val="273755"/>
                </a:solidFill>
                <a:latin typeface="League Spartan"/>
              </a:rPr>
              <a:t>NE DAY TOUR RECOMMENDATIONS</a:t>
            </a:r>
          </a:p>
        </p:txBody>
      </p:sp>
      <p:sp>
        <p:nvSpPr>
          <p:cNvPr id="4" name="AutoShape 4"/>
          <p:cNvSpPr/>
          <p:nvPr/>
        </p:nvSpPr>
        <p:spPr>
          <a:xfrm>
            <a:off x="6158432" y="2961628"/>
            <a:ext cx="4726911" cy="7129477"/>
          </a:xfrm>
          <a:prstGeom prst="rect">
            <a:avLst/>
          </a:prstGeom>
          <a:solidFill>
            <a:srgbClr val="8AABCA">
              <a:alpha val="29803"/>
            </a:srgbClr>
          </a:solidFill>
        </p:spPr>
      </p:sp>
      <p:sp>
        <p:nvSpPr>
          <p:cNvPr id="5" name="AutoShape 5"/>
          <p:cNvSpPr/>
          <p:nvPr/>
        </p:nvSpPr>
        <p:spPr>
          <a:xfrm>
            <a:off x="11475682" y="2944222"/>
            <a:ext cx="5701652" cy="7094665"/>
          </a:xfrm>
          <a:prstGeom prst="rect">
            <a:avLst/>
          </a:prstGeom>
          <a:solidFill>
            <a:srgbClr val="8AABCA">
              <a:alpha val="29803"/>
            </a:srgbClr>
          </a:solidFill>
        </p:spPr>
      </p:sp>
      <p:sp>
        <p:nvSpPr>
          <p:cNvPr id="6" name="TextBox 6"/>
          <p:cNvSpPr txBox="1"/>
          <p:nvPr/>
        </p:nvSpPr>
        <p:spPr>
          <a:xfrm>
            <a:off x="1180105" y="3285217"/>
            <a:ext cx="3856607"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CATEGORY</a:t>
            </a:r>
          </a:p>
        </p:txBody>
      </p:sp>
      <p:sp>
        <p:nvSpPr>
          <p:cNvPr id="7" name="TextBox 7"/>
          <p:cNvSpPr txBox="1"/>
          <p:nvPr/>
        </p:nvSpPr>
        <p:spPr>
          <a:xfrm>
            <a:off x="6471742" y="3285217"/>
            <a:ext cx="3856607"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PLACE</a:t>
            </a:r>
          </a:p>
        </p:txBody>
      </p:sp>
      <p:sp>
        <p:nvSpPr>
          <p:cNvPr id="8" name="TextBox 8"/>
          <p:cNvSpPr txBox="1"/>
          <p:nvPr/>
        </p:nvSpPr>
        <p:spPr>
          <a:xfrm>
            <a:off x="12398204" y="3285217"/>
            <a:ext cx="3856607"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LINK</a:t>
            </a:r>
          </a:p>
        </p:txBody>
      </p:sp>
      <p:sp>
        <p:nvSpPr>
          <p:cNvPr id="9" name="TextBox 9"/>
          <p:cNvSpPr txBox="1"/>
          <p:nvPr/>
        </p:nvSpPr>
        <p:spPr>
          <a:xfrm>
            <a:off x="1028700" y="4300514"/>
            <a:ext cx="3856607"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TRADITIONAL/HISTORY</a:t>
            </a:r>
          </a:p>
        </p:txBody>
      </p:sp>
      <p:sp>
        <p:nvSpPr>
          <p:cNvPr id="10" name="TextBox 10"/>
          <p:cNvSpPr txBox="1"/>
          <p:nvPr/>
        </p:nvSpPr>
        <p:spPr>
          <a:xfrm>
            <a:off x="6471742" y="4318635"/>
            <a:ext cx="3856607" cy="8248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COLOSSEUM</a:t>
            </a:r>
          </a:p>
          <a:p>
            <a:pPr algn="ctr">
              <a:lnSpc>
                <a:spcPts val="3359"/>
              </a:lnSpc>
            </a:pPr>
            <a:r>
              <a:rPr lang="en-US" sz="2400">
                <a:solidFill>
                  <a:srgbClr val="000000"/>
                </a:solidFill>
                <a:latin typeface="League Spartan"/>
              </a:rPr>
              <a:t>(COLOSSEO)</a:t>
            </a:r>
          </a:p>
        </p:txBody>
      </p:sp>
      <p:sp>
        <p:nvSpPr>
          <p:cNvPr id="11" name="TextBox 11"/>
          <p:cNvSpPr txBox="1"/>
          <p:nvPr/>
        </p:nvSpPr>
        <p:spPr>
          <a:xfrm>
            <a:off x="11667149" y="4290989"/>
            <a:ext cx="5318718" cy="834390"/>
          </a:xfrm>
          <a:prstGeom prst="rect">
            <a:avLst/>
          </a:prstGeom>
        </p:spPr>
        <p:txBody>
          <a:bodyPr lIns="0" tIns="0" rIns="0" bIns="0" rtlCol="0" anchor="t">
            <a:spAutoFit/>
          </a:bodyPr>
          <a:lstStyle/>
          <a:p>
            <a:pPr algn="ctr">
              <a:lnSpc>
                <a:spcPts val="3359"/>
              </a:lnSpc>
            </a:pPr>
            <a:r>
              <a:rPr lang="en-US" sz="2400">
                <a:solidFill>
                  <a:srgbClr val="FF914D"/>
                </a:solidFill>
                <a:latin typeface="Gidole"/>
                <a:hlinkClick r:id="rId2" tooltip="https://travel.usnews.com/Rome_Italy/Things_To_Do/Colosseum_Colosseo_28757/"/>
              </a:rPr>
              <a:t>https://travel.usnews.com/Rome_Italy/Things_To_Do/Colosseum_Colosseo_28757/</a:t>
            </a:r>
          </a:p>
        </p:txBody>
      </p:sp>
      <p:sp>
        <p:nvSpPr>
          <p:cNvPr id="12" name="TextBox 12"/>
          <p:cNvSpPr txBox="1"/>
          <p:nvPr/>
        </p:nvSpPr>
        <p:spPr>
          <a:xfrm>
            <a:off x="1180105" y="7943086"/>
            <a:ext cx="3856607" cy="8248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SIGNATURE ATTRACTIONS</a:t>
            </a:r>
          </a:p>
        </p:txBody>
      </p:sp>
      <p:sp>
        <p:nvSpPr>
          <p:cNvPr id="13" name="TextBox 13"/>
          <p:cNvSpPr txBox="1"/>
          <p:nvPr/>
        </p:nvSpPr>
        <p:spPr>
          <a:xfrm>
            <a:off x="6471742" y="5484495"/>
            <a:ext cx="3856607" cy="8248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ROMAN </a:t>
            </a:r>
          </a:p>
          <a:p>
            <a:pPr algn="ctr">
              <a:lnSpc>
                <a:spcPts val="3359"/>
              </a:lnSpc>
            </a:pPr>
            <a:r>
              <a:rPr lang="en-US" sz="2400">
                <a:solidFill>
                  <a:srgbClr val="000000"/>
                </a:solidFill>
                <a:latin typeface="League Spartan"/>
              </a:rPr>
              <a:t>FORUM</a:t>
            </a:r>
          </a:p>
        </p:txBody>
      </p:sp>
      <p:sp>
        <p:nvSpPr>
          <p:cNvPr id="14" name="TextBox 14"/>
          <p:cNvSpPr txBox="1"/>
          <p:nvPr/>
        </p:nvSpPr>
        <p:spPr>
          <a:xfrm>
            <a:off x="11667149" y="5684520"/>
            <a:ext cx="5318718" cy="415290"/>
          </a:xfrm>
          <a:prstGeom prst="rect">
            <a:avLst/>
          </a:prstGeom>
        </p:spPr>
        <p:txBody>
          <a:bodyPr lIns="0" tIns="0" rIns="0" bIns="0" rtlCol="0" anchor="t">
            <a:spAutoFit/>
          </a:bodyPr>
          <a:lstStyle/>
          <a:p>
            <a:pPr algn="ctr">
              <a:lnSpc>
                <a:spcPts val="3359"/>
              </a:lnSpc>
            </a:pPr>
            <a:r>
              <a:rPr lang="en-US" sz="2400">
                <a:solidFill>
                  <a:srgbClr val="FF914D"/>
                </a:solidFill>
                <a:latin typeface="Gidole"/>
                <a:hlinkClick r:id="rId3" tooltip="https://en.wikipedia.org/wiki/Roman_Forum"/>
              </a:rPr>
              <a:t>https://en.wikipedia.org/wiki/Roman_Forum</a:t>
            </a:r>
          </a:p>
        </p:txBody>
      </p:sp>
      <p:sp>
        <p:nvSpPr>
          <p:cNvPr id="15" name="TextBox 15"/>
          <p:cNvSpPr txBox="1"/>
          <p:nvPr/>
        </p:nvSpPr>
        <p:spPr>
          <a:xfrm>
            <a:off x="11649743" y="6743584"/>
            <a:ext cx="5318718" cy="834390"/>
          </a:xfrm>
          <a:prstGeom prst="rect">
            <a:avLst/>
          </a:prstGeom>
        </p:spPr>
        <p:txBody>
          <a:bodyPr lIns="0" tIns="0" rIns="0" bIns="0" rtlCol="0" anchor="t">
            <a:spAutoFit/>
          </a:bodyPr>
          <a:lstStyle/>
          <a:p>
            <a:pPr algn="ctr">
              <a:lnSpc>
                <a:spcPts val="3359"/>
              </a:lnSpc>
            </a:pPr>
            <a:r>
              <a:rPr lang="en-US" sz="2400">
                <a:solidFill>
                  <a:srgbClr val="FF914D"/>
                </a:solidFill>
                <a:latin typeface="Gidole"/>
                <a:hlinkClick r:id="rId4" tooltip="https://travel.usnews.com/Rome_Italy/Things_To_Do/Pantheon_28743/"/>
              </a:rPr>
              <a:t>https://travel.usnews.com/Rome_Italy/Things_To_Do/Pantheon_28743/</a:t>
            </a:r>
          </a:p>
        </p:txBody>
      </p:sp>
      <p:sp>
        <p:nvSpPr>
          <p:cNvPr id="16" name="TextBox 16"/>
          <p:cNvSpPr txBox="1"/>
          <p:nvPr/>
        </p:nvSpPr>
        <p:spPr>
          <a:xfrm>
            <a:off x="6471742" y="6783589"/>
            <a:ext cx="3856607"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THE PANTHEON</a:t>
            </a:r>
          </a:p>
        </p:txBody>
      </p:sp>
      <p:sp>
        <p:nvSpPr>
          <p:cNvPr id="17" name="TextBox 17"/>
          <p:cNvSpPr txBox="1"/>
          <p:nvPr/>
        </p:nvSpPr>
        <p:spPr>
          <a:xfrm>
            <a:off x="11519197" y="7904337"/>
            <a:ext cx="5579810" cy="1253490"/>
          </a:xfrm>
          <a:prstGeom prst="rect">
            <a:avLst/>
          </a:prstGeom>
        </p:spPr>
        <p:txBody>
          <a:bodyPr lIns="0" tIns="0" rIns="0" bIns="0" rtlCol="0" anchor="t">
            <a:spAutoFit/>
          </a:bodyPr>
          <a:lstStyle/>
          <a:p>
            <a:pPr algn="ctr">
              <a:lnSpc>
                <a:spcPts val="3359"/>
              </a:lnSpc>
            </a:pPr>
            <a:r>
              <a:rPr lang="en-US" sz="2400">
                <a:solidFill>
                  <a:srgbClr val="FF914D"/>
                </a:solidFill>
                <a:latin typeface="Gidole"/>
                <a:hlinkClick r:id="rId5" tooltip="https://travel.usnews.com/Rome_Italy/Things_To_Do/Trevi_Fountain_Fontana_di_Trevi_28758/"/>
              </a:rPr>
              <a:t>https://travel.usnews.com/Rome_Italy/Things_To_Do/Trevi_Fountain_Fontana_di_Trevi_28758/</a:t>
            </a:r>
          </a:p>
        </p:txBody>
      </p:sp>
      <p:sp>
        <p:nvSpPr>
          <p:cNvPr id="18" name="TextBox 18"/>
          <p:cNvSpPr txBox="1"/>
          <p:nvPr/>
        </p:nvSpPr>
        <p:spPr>
          <a:xfrm>
            <a:off x="6471742" y="7943086"/>
            <a:ext cx="3856607" cy="8248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TREVI FOUNTAIN</a:t>
            </a:r>
          </a:p>
          <a:p>
            <a:pPr algn="ctr">
              <a:lnSpc>
                <a:spcPts val="3359"/>
              </a:lnSpc>
            </a:pPr>
            <a:r>
              <a:rPr lang="en-US" sz="2400">
                <a:solidFill>
                  <a:srgbClr val="000000"/>
                </a:solidFill>
                <a:latin typeface="League Spartan"/>
              </a:rPr>
              <a:t>FONTANA DI TREVI</a:t>
            </a:r>
          </a:p>
        </p:txBody>
      </p:sp>
      <p:sp>
        <p:nvSpPr>
          <p:cNvPr id="19" name="TextBox 19"/>
          <p:cNvSpPr txBox="1"/>
          <p:nvPr/>
        </p:nvSpPr>
        <p:spPr>
          <a:xfrm>
            <a:off x="6593584" y="9210675"/>
            <a:ext cx="3856607"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CASTEL SANT’ANGELO</a:t>
            </a:r>
          </a:p>
        </p:txBody>
      </p:sp>
      <p:sp>
        <p:nvSpPr>
          <p:cNvPr id="20" name="TextBox 20"/>
          <p:cNvSpPr txBox="1"/>
          <p:nvPr/>
        </p:nvSpPr>
        <p:spPr>
          <a:xfrm>
            <a:off x="11519197" y="9100677"/>
            <a:ext cx="5492779" cy="834390"/>
          </a:xfrm>
          <a:prstGeom prst="rect">
            <a:avLst/>
          </a:prstGeom>
        </p:spPr>
        <p:txBody>
          <a:bodyPr lIns="0" tIns="0" rIns="0" bIns="0" rtlCol="0" anchor="t">
            <a:spAutoFit/>
          </a:bodyPr>
          <a:lstStyle/>
          <a:p>
            <a:pPr algn="ctr">
              <a:lnSpc>
                <a:spcPts val="3359"/>
              </a:lnSpc>
            </a:pPr>
            <a:r>
              <a:rPr lang="en-US" sz="2400">
                <a:solidFill>
                  <a:srgbClr val="FF914D"/>
                </a:solidFill>
                <a:latin typeface="Gidole"/>
                <a:hlinkClick r:id="rId6" tooltip="https://en.wikipedia.org/wiki/Castel_Sant%27Angelo"/>
              </a:rPr>
              <a:t>https://en.wikipedia.org/wiki/Castel_Sant%27Angelo</a:t>
            </a:r>
          </a:p>
        </p:txBody>
      </p:sp>
      <p:pic>
        <p:nvPicPr>
          <p:cNvPr id="21" name="Picture 21"/>
          <p:cNvPicPr>
            <a:picLocks noChangeAspect="1"/>
          </p:cNvPicPr>
          <p:nvPr/>
        </p:nvPicPr>
        <p:blipFill>
          <a:blip r:embed="rId7"/>
          <a:srcRect/>
          <a:stretch>
            <a:fillRect/>
          </a:stretch>
        </p:blipFill>
        <p:spPr>
          <a:xfrm>
            <a:off x="174061" y="212310"/>
            <a:ext cx="2982128" cy="19085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AutoShape 2"/>
          <p:cNvSpPr/>
          <p:nvPr/>
        </p:nvSpPr>
        <p:spPr>
          <a:xfrm>
            <a:off x="762359" y="1822079"/>
            <a:ext cx="4622475" cy="4274879"/>
          </a:xfrm>
          <a:prstGeom prst="rect">
            <a:avLst/>
          </a:prstGeom>
          <a:solidFill>
            <a:srgbClr val="8AABCA">
              <a:alpha val="29803"/>
            </a:srgbClr>
          </a:solidFill>
        </p:spPr>
      </p:sp>
      <p:sp>
        <p:nvSpPr>
          <p:cNvPr id="3" name="TextBox 3"/>
          <p:cNvSpPr txBox="1"/>
          <p:nvPr/>
        </p:nvSpPr>
        <p:spPr>
          <a:xfrm>
            <a:off x="3147917" y="427022"/>
            <a:ext cx="15474852" cy="1041432"/>
          </a:xfrm>
          <a:prstGeom prst="rect">
            <a:avLst/>
          </a:prstGeom>
        </p:spPr>
        <p:txBody>
          <a:bodyPr lIns="0" tIns="0" rIns="0" bIns="0" rtlCol="0" anchor="t">
            <a:spAutoFit/>
          </a:bodyPr>
          <a:lstStyle/>
          <a:p>
            <a:pPr algn="l">
              <a:lnSpc>
                <a:spcPts val="8604"/>
              </a:lnSpc>
            </a:pPr>
            <a:r>
              <a:rPr lang="en-US" sz="5800" spc="174">
                <a:solidFill>
                  <a:srgbClr val="273755"/>
                </a:solidFill>
                <a:latin typeface="League Spartan"/>
              </a:rPr>
              <a:t>O</a:t>
            </a:r>
            <a:r>
              <a:rPr lang="en-US" sz="5775" spc="173">
                <a:solidFill>
                  <a:srgbClr val="273755"/>
                </a:solidFill>
                <a:latin typeface="League Spartan"/>
              </a:rPr>
              <a:t>NE DAY TOUR RECOMMENDATIONS</a:t>
            </a:r>
          </a:p>
        </p:txBody>
      </p:sp>
      <p:sp>
        <p:nvSpPr>
          <p:cNvPr id="4" name="AutoShape 4"/>
          <p:cNvSpPr/>
          <p:nvPr/>
        </p:nvSpPr>
        <p:spPr>
          <a:xfrm>
            <a:off x="6158432" y="1822079"/>
            <a:ext cx="4726911" cy="4327097"/>
          </a:xfrm>
          <a:prstGeom prst="rect">
            <a:avLst/>
          </a:prstGeom>
          <a:solidFill>
            <a:srgbClr val="8AABCA">
              <a:alpha val="29803"/>
            </a:srgbClr>
          </a:solidFill>
        </p:spPr>
      </p:sp>
      <p:sp>
        <p:nvSpPr>
          <p:cNvPr id="5" name="AutoShape 5"/>
          <p:cNvSpPr/>
          <p:nvPr/>
        </p:nvSpPr>
        <p:spPr>
          <a:xfrm>
            <a:off x="11458276" y="1830782"/>
            <a:ext cx="5701652" cy="4309691"/>
          </a:xfrm>
          <a:prstGeom prst="rect">
            <a:avLst/>
          </a:prstGeom>
          <a:solidFill>
            <a:srgbClr val="8AABCA">
              <a:alpha val="29803"/>
            </a:srgbClr>
          </a:solidFill>
        </p:spPr>
      </p:sp>
      <p:sp>
        <p:nvSpPr>
          <p:cNvPr id="6" name="TextBox 6"/>
          <p:cNvSpPr txBox="1"/>
          <p:nvPr/>
        </p:nvSpPr>
        <p:spPr>
          <a:xfrm>
            <a:off x="1145293" y="1941949"/>
            <a:ext cx="3856607"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CATEGORY</a:t>
            </a:r>
          </a:p>
        </p:txBody>
      </p:sp>
      <p:sp>
        <p:nvSpPr>
          <p:cNvPr id="7" name="TextBox 7"/>
          <p:cNvSpPr txBox="1"/>
          <p:nvPr/>
        </p:nvSpPr>
        <p:spPr>
          <a:xfrm>
            <a:off x="6471742" y="1941949"/>
            <a:ext cx="3856607"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PLACE</a:t>
            </a:r>
          </a:p>
        </p:txBody>
      </p:sp>
      <p:sp>
        <p:nvSpPr>
          <p:cNvPr id="8" name="TextBox 8"/>
          <p:cNvSpPr txBox="1"/>
          <p:nvPr/>
        </p:nvSpPr>
        <p:spPr>
          <a:xfrm>
            <a:off x="12380798" y="1941949"/>
            <a:ext cx="3856607"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LINK</a:t>
            </a:r>
          </a:p>
        </p:txBody>
      </p:sp>
      <p:sp>
        <p:nvSpPr>
          <p:cNvPr id="9" name="TextBox 9"/>
          <p:cNvSpPr txBox="1"/>
          <p:nvPr/>
        </p:nvSpPr>
        <p:spPr>
          <a:xfrm>
            <a:off x="1145293" y="2687047"/>
            <a:ext cx="3856607"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MUSEUM</a:t>
            </a:r>
          </a:p>
        </p:txBody>
      </p:sp>
      <p:sp>
        <p:nvSpPr>
          <p:cNvPr id="10" name="TextBox 10"/>
          <p:cNvSpPr txBox="1"/>
          <p:nvPr/>
        </p:nvSpPr>
        <p:spPr>
          <a:xfrm>
            <a:off x="6471742" y="2687047"/>
            <a:ext cx="3856607"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VATICAN MUSEUM</a:t>
            </a:r>
          </a:p>
        </p:txBody>
      </p:sp>
      <p:sp>
        <p:nvSpPr>
          <p:cNvPr id="11" name="TextBox 11"/>
          <p:cNvSpPr txBox="1"/>
          <p:nvPr/>
        </p:nvSpPr>
        <p:spPr>
          <a:xfrm>
            <a:off x="11649743" y="2467972"/>
            <a:ext cx="5318718" cy="834390"/>
          </a:xfrm>
          <a:prstGeom prst="rect">
            <a:avLst/>
          </a:prstGeom>
        </p:spPr>
        <p:txBody>
          <a:bodyPr lIns="0" tIns="0" rIns="0" bIns="0" rtlCol="0" anchor="t">
            <a:spAutoFit/>
          </a:bodyPr>
          <a:lstStyle/>
          <a:p>
            <a:pPr algn="ctr">
              <a:lnSpc>
                <a:spcPts val="3359"/>
              </a:lnSpc>
            </a:pPr>
            <a:r>
              <a:rPr lang="en-US" sz="2400">
                <a:solidFill>
                  <a:srgbClr val="FF914D"/>
                </a:solidFill>
                <a:latin typeface="Gidole"/>
                <a:hlinkClick r:id="rId2" tooltip="https://travel.usnews.com/Rome_Italy/Things_To_Do/Vatican_Museums_28756/"/>
              </a:rPr>
              <a:t>https://travel.usnews.com/Rome_Italy/Things_To_Do/Vatican_Museums_28756/</a:t>
            </a:r>
          </a:p>
        </p:txBody>
      </p:sp>
      <p:sp>
        <p:nvSpPr>
          <p:cNvPr id="12" name="TextBox 12"/>
          <p:cNvSpPr txBox="1"/>
          <p:nvPr/>
        </p:nvSpPr>
        <p:spPr>
          <a:xfrm>
            <a:off x="6471742" y="3732824"/>
            <a:ext cx="3856607"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ST. PETER'S BASILICA</a:t>
            </a:r>
          </a:p>
        </p:txBody>
      </p:sp>
      <p:sp>
        <p:nvSpPr>
          <p:cNvPr id="13" name="TextBox 13"/>
          <p:cNvSpPr txBox="1"/>
          <p:nvPr/>
        </p:nvSpPr>
        <p:spPr>
          <a:xfrm>
            <a:off x="11649743" y="3483269"/>
            <a:ext cx="5318718" cy="1253490"/>
          </a:xfrm>
          <a:prstGeom prst="rect">
            <a:avLst/>
          </a:prstGeom>
        </p:spPr>
        <p:txBody>
          <a:bodyPr lIns="0" tIns="0" rIns="0" bIns="0" rtlCol="0" anchor="t">
            <a:spAutoFit/>
          </a:bodyPr>
          <a:lstStyle/>
          <a:p>
            <a:pPr algn="ctr">
              <a:lnSpc>
                <a:spcPts val="3359"/>
              </a:lnSpc>
            </a:pPr>
            <a:r>
              <a:rPr lang="en-US" sz="2400">
                <a:solidFill>
                  <a:srgbClr val="FF914D"/>
                </a:solidFill>
                <a:latin typeface="Gidole"/>
                <a:hlinkClick r:id="rId3" tooltip="https://travel.usnews.com/Rome_Italy/Things_To_Do/St_Peter_s_Basilica_Basilica_di_San_Pietro_33532/"/>
              </a:rPr>
              <a:t>https://travel.usnews.com/Rome_Italy/Things_To_Do/St_Peter_s_Basilica_Basilica_di_San_Pietro_33532/</a:t>
            </a:r>
          </a:p>
        </p:txBody>
      </p:sp>
      <p:sp>
        <p:nvSpPr>
          <p:cNvPr id="14" name="TextBox 14"/>
          <p:cNvSpPr txBox="1"/>
          <p:nvPr/>
        </p:nvSpPr>
        <p:spPr>
          <a:xfrm>
            <a:off x="11649743" y="5086350"/>
            <a:ext cx="5318718" cy="834390"/>
          </a:xfrm>
          <a:prstGeom prst="rect">
            <a:avLst/>
          </a:prstGeom>
        </p:spPr>
        <p:txBody>
          <a:bodyPr lIns="0" tIns="0" rIns="0" bIns="0" rtlCol="0" anchor="t">
            <a:spAutoFit/>
          </a:bodyPr>
          <a:lstStyle/>
          <a:p>
            <a:pPr algn="ctr">
              <a:lnSpc>
                <a:spcPts val="3359"/>
              </a:lnSpc>
            </a:pPr>
            <a:r>
              <a:rPr lang="en-US" sz="2400">
                <a:solidFill>
                  <a:srgbClr val="FF914D"/>
                </a:solidFill>
                <a:latin typeface="Gidole"/>
                <a:hlinkClick r:id="rId4" tooltip="https://en.wikipedia.org/wiki/Gardens_of_Vatican_City"/>
              </a:rPr>
              <a:t>https://en.wikipedia.org/wiki/Gardens_of_Vatican_City</a:t>
            </a:r>
          </a:p>
        </p:txBody>
      </p:sp>
      <p:sp>
        <p:nvSpPr>
          <p:cNvPr id="15" name="TextBox 15"/>
          <p:cNvSpPr txBox="1"/>
          <p:nvPr/>
        </p:nvSpPr>
        <p:spPr>
          <a:xfrm>
            <a:off x="6593584" y="5157889"/>
            <a:ext cx="3856607"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VATICAN GARDENS</a:t>
            </a:r>
          </a:p>
        </p:txBody>
      </p:sp>
      <p:sp>
        <p:nvSpPr>
          <p:cNvPr id="16" name="TextBox 16"/>
          <p:cNvSpPr txBox="1"/>
          <p:nvPr/>
        </p:nvSpPr>
        <p:spPr>
          <a:xfrm>
            <a:off x="1145293" y="3732824"/>
            <a:ext cx="3856607"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CHURCH</a:t>
            </a:r>
          </a:p>
        </p:txBody>
      </p:sp>
      <p:sp>
        <p:nvSpPr>
          <p:cNvPr id="17" name="TextBox 17"/>
          <p:cNvSpPr txBox="1"/>
          <p:nvPr/>
        </p:nvSpPr>
        <p:spPr>
          <a:xfrm>
            <a:off x="1028700" y="5157889"/>
            <a:ext cx="3856607" cy="405765"/>
          </a:xfrm>
          <a:prstGeom prst="rect">
            <a:avLst/>
          </a:prstGeom>
        </p:spPr>
        <p:txBody>
          <a:bodyPr lIns="0" tIns="0" rIns="0" bIns="0" rtlCol="0" anchor="t">
            <a:spAutoFit/>
          </a:bodyPr>
          <a:lstStyle/>
          <a:p>
            <a:pPr algn="ctr">
              <a:lnSpc>
                <a:spcPts val="3359"/>
              </a:lnSpc>
            </a:pPr>
            <a:r>
              <a:rPr lang="en-US" sz="2400">
                <a:solidFill>
                  <a:srgbClr val="000000"/>
                </a:solidFill>
                <a:latin typeface="League Spartan"/>
              </a:rPr>
              <a:t>PARKS</a:t>
            </a:r>
          </a:p>
        </p:txBody>
      </p:sp>
      <p:pic>
        <p:nvPicPr>
          <p:cNvPr id="18" name="Picture 18"/>
          <p:cNvPicPr>
            <a:picLocks noChangeAspect="1"/>
          </p:cNvPicPr>
          <p:nvPr/>
        </p:nvPicPr>
        <p:blipFill>
          <a:blip r:embed="rId5"/>
          <a:srcRect t="3010" b="3010"/>
          <a:stretch>
            <a:fillRect/>
          </a:stretch>
        </p:blipFill>
        <p:spPr>
          <a:xfrm>
            <a:off x="0" y="6212234"/>
            <a:ext cx="4913740" cy="4617836"/>
          </a:xfrm>
          <a:prstGeom prst="rect">
            <a:avLst/>
          </a:prstGeom>
        </p:spPr>
      </p:pic>
      <p:pic>
        <p:nvPicPr>
          <p:cNvPr id="19" name="Picture 19"/>
          <p:cNvPicPr>
            <a:picLocks noChangeAspect="1"/>
          </p:cNvPicPr>
          <p:nvPr/>
        </p:nvPicPr>
        <p:blipFill>
          <a:blip r:embed="rId6"/>
          <a:srcRect t="2155" b="2155"/>
          <a:stretch>
            <a:fillRect/>
          </a:stretch>
        </p:blipFill>
        <p:spPr>
          <a:xfrm>
            <a:off x="4885307" y="6212234"/>
            <a:ext cx="4844115" cy="4635242"/>
          </a:xfrm>
          <a:prstGeom prst="rect">
            <a:avLst/>
          </a:prstGeom>
        </p:spPr>
      </p:pic>
      <p:pic>
        <p:nvPicPr>
          <p:cNvPr id="20" name="Picture 20"/>
          <p:cNvPicPr>
            <a:picLocks noChangeAspect="1"/>
          </p:cNvPicPr>
          <p:nvPr/>
        </p:nvPicPr>
        <p:blipFill>
          <a:blip r:embed="rId7"/>
          <a:srcRect t="6243" b="6243"/>
          <a:stretch>
            <a:fillRect/>
          </a:stretch>
        </p:blipFill>
        <p:spPr>
          <a:xfrm>
            <a:off x="9729422" y="6212234"/>
            <a:ext cx="4878928" cy="4269715"/>
          </a:xfrm>
          <a:prstGeom prst="rect">
            <a:avLst/>
          </a:prstGeom>
        </p:spPr>
      </p:pic>
      <p:pic>
        <p:nvPicPr>
          <p:cNvPr id="21" name="Picture 21"/>
          <p:cNvPicPr>
            <a:picLocks noChangeAspect="1"/>
          </p:cNvPicPr>
          <p:nvPr/>
        </p:nvPicPr>
        <p:blipFill>
          <a:blip r:embed="rId8"/>
          <a:srcRect l="1280" r="7682"/>
          <a:stretch>
            <a:fillRect/>
          </a:stretch>
        </p:blipFill>
        <p:spPr>
          <a:xfrm>
            <a:off x="14608350" y="6208752"/>
            <a:ext cx="3712720" cy="4078248"/>
          </a:xfrm>
          <a:prstGeom prst="rect">
            <a:avLst/>
          </a:prstGeom>
        </p:spPr>
      </p:pic>
      <p:pic>
        <p:nvPicPr>
          <p:cNvPr id="22" name="Picture 22"/>
          <p:cNvPicPr>
            <a:picLocks noChangeAspect="1"/>
          </p:cNvPicPr>
          <p:nvPr/>
        </p:nvPicPr>
        <p:blipFill>
          <a:blip r:embed="rId9"/>
          <a:srcRect/>
          <a:stretch>
            <a:fillRect/>
          </a:stretch>
        </p:blipFill>
        <p:spPr>
          <a:xfrm>
            <a:off x="116903" y="97181"/>
            <a:ext cx="2695154" cy="17248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73755"/>
        </a:solidFill>
        <a:effectLst/>
      </p:bgPr>
    </p:bg>
    <p:spTree>
      <p:nvGrpSpPr>
        <p:cNvPr id="1" name=""/>
        <p:cNvGrpSpPr/>
        <p:nvPr/>
      </p:nvGrpSpPr>
      <p:grpSpPr>
        <a:xfrm>
          <a:off x="0" y="0"/>
          <a:ext cx="0" cy="0"/>
          <a:chOff x="0" y="0"/>
          <a:chExt cx="0" cy="0"/>
        </a:xfrm>
      </p:grpSpPr>
      <p:sp>
        <p:nvSpPr>
          <p:cNvPr id="2" name="TextBox 2"/>
          <p:cNvSpPr txBox="1"/>
          <p:nvPr/>
        </p:nvSpPr>
        <p:spPr>
          <a:xfrm>
            <a:off x="3498573" y="1049436"/>
            <a:ext cx="11290855" cy="1091565"/>
          </a:xfrm>
          <a:prstGeom prst="rect">
            <a:avLst/>
          </a:prstGeom>
        </p:spPr>
        <p:txBody>
          <a:bodyPr lIns="0" tIns="0" rIns="0" bIns="0" rtlCol="0" anchor="t">
            <a:spAutoFit/>
          </a:bodyPr>
          <a:lstStyle/>
          <a:p>
            <a:pPr algn="ctr">
              <a:lnSpc>
                <a:spcPts val="8960"/>
              </a:lnSpc>
            </a:pPr>
            <a:r>
              <a:rPr lang="en-US" sz="6400">
                <a:solidFill>
                  <a:srgbClr val="FFFFFF"/>
                </a:solidFill>
                <a:latin typeface="League Spartan"/>
              </a:rPr>
              <a:t>FAMOUS PLACES TO EAT</a:t>
            </a:r>
          </a:p>
        </p:txBody>
      </p:sp>
      <p:sp>
        <p:nvSpPr>
          <p:cNvPr id="3" name="TextBox 3"/>
          <p:cNvSpPr txBox="1"/>
          <p:nvPr/>
        </p:nvSpPr>
        <p:spPr>
          <a:xfrm>
            <a:off x="5199925" y="7632155"/>
            <a:ext cx="7888150" cy="824865"/>
          </a:xfrm>
          <a:prstGeom prst="rect">
            <a:avLst/>
          </a:prstGeom>
        </p:spPr>
        <p:txBody>
          <a:bodyPr lIns="0" tIns="0" rIns="0" bIns="0" rtlCol="0" anchor="t">
            <a:spAutoFit/>
          </a:bodyPr>
          <a:lstStyle/>
          <a:p>
            <a:pPr algn="ctr">
              <a:lnSpc>
                <a:spcPts val="3359"/>
              </a:lnSpc>
            </a:pPr>
            <a:r>
              <a:rPr lang="en-US" sz="2400">
                <a:solidFill>
                  <a:srgbClr val="FFFFFF"/>
                </a:solidFill>
                <a:latin typeface="League Spartan"/>
              </a:rPr>
              <a:t>MORE INFORMATION ABOUT THE FOLLOWING RESTAURANTS CAN BE FOUND OUT AT</a:t>
            </a:r>
          </a:p>
        </p:txBody>
      </p:sp>
      <p:sp>
        <p:nvSpPr>
          <p:cNvPr id="4" name="TextBox 4"/>
          <p:cNvSpPr txBox="1"/>
          <p:nvPr/>
        </p:nvSpPr>
        <p:spPr>
          <a:xfrm>
            <a:off x="2132009" y="8594809"/>
            <a:ext cx="14606901" cy="544195"/>
          </a:xfrm>
          <a:prstGeom prst="rect">
            <a:avLst/>
          </a:prstGeom>
        </p:spPr>
        <p:txBody>
          <a:bodyPr lIns="0" tIns="0" rIns="0" bIns="0" rtlCol="0" anchor="t">
            <a:spAutoFit/>
          </a:bodyPr>
          <a:lstStyle/>
          <a:p>
            <a:pPr algn="ctr">
              <a:lnSpc>
                <a:spcPts val="4480"/>
              </a:lnSpc>
            </a:pPr>
            <a:r>
              <a:rPr lang="en-US" sz="3200">
                <a:solidFill>
                  <a:srgbClr val="FF914D"/>
                </a:solidFill>
                <a:latin typeface="Gidole"/>
                <a:hlinkClick r:id="rId2" tooltip="https://www.seriouseats.com/2014/07/best-restaurants-where-to-eat-rome.html"/>
              </a:rPr>
              <a:t>https://www.seriouseats.com/2014/07/best-restaurants-where-to-eat-rome.html</a:t>
            </a:r>
          </a:p>
        </p:txBody>
      </p:sp>
      <p:pic>
        <p:nvPicPr>
          <p:cNvPr id="5" name="Picture 5"/>
          <p:cNvPicPr>
            <a:picLocks noChangeAspect="1"/>
          </p:cNvPicPr>
          <p:nvPr/>
        </p:nvPicPr>
        <p:blipFill>
          <a:blip r:embed="rId3"/>
          <a:srcRect/>
          <a:stretch>
            <a:fillRect/>
          </a:stretch>
        </p:blipFill>
        <p:spPr>
          <a:xfrm>
            <a:off x="618180" y="2525624"/>
            <a:ext cx="8063282" cy="4434805"/>
          </a:xfrm>
          <a:prstGeom prst="rect">
            <a:avLst/>
          </a:prstGeom>
        </p:spPr>
      </p:pic>
      <p:pic>
        <p:nvPicPr>
          <p:cNvPr id="6" name="Picture 6"/>
          <p:cNvPicPr>
            <a:picLocks noChangeAspect="1"/>
          </p:cNvPicPr>
          <p:nvPr/>
        </p:nvPicPr>
        <p:blipFill>
          <a:blip r:embed="rId4"/>
          <a:srcRect t="28937"/>
          <a:stretch>
            <a:fillRect/>
          </a:stretch>
        </p:blipFill>
        <p:spPr>
          <a:xfrm>
            <a:off x="9144000" y="2514913"/>
            <a:ext cx="8340999" cy="4445516"/>
          </a:xfrm>
          <a:prstGeom prst="rect">
            <a:avLst/>
          </a:prstGeom>
        </p:spPr>
      </p:pic>
      <p:sp>
        <p:nvSpPr>
          <p:cNvPr id="7" name="TextBox 7"/>
          <p:cNvSpPr txBox="1"/>
          <p:nvPr/>
        </p:nvSpPr>
        <p:spPr>
          <a:xfrm>
            <a:off x="9282859" y="6903279"/>
            <a:ext cx="8063282" cy="328930"/>
          </a:xfrm>
          <a:prstGeom prst="rect">
            <a:avLst/>
          </a:prstGeom>
        </p:spPr>
        <p:txBody>
          <a:bodyPr lIns="0" tIns="0" rIns="0" bIns="0" rtlCol="0" anchor="t">
            <a:spAutoFit/>
          </a:bodyPr>
          <a:lstStyle/>
          <a:p>
            <a:pPr algn="ctr">
              <a:lnSpc>
                <a:spcPts val="2520"/>
              </a:lnSpc>
            </a:pPr>
            <a:r>
              <a:rPr lang="en-US" sz="1800">
                <a:solidFill>
                  <a:srgbClr val="38B6FF"/>
                </a:solidFill>
                <a:latin typeface="Arimo"/>
                <a:hlinkClick r:id="rId5" tooltip="https://images.app.goo.gl/aKes5STtZwbV1k9q9"/>
              </a:rPr>
              <a:t>Source: https://images.app.goo.gl/aKes5STtZwbV1k9q9</a:t>
            </a:r>
          </a:p>
        </p:txBody>
      </p:sp>
      <p:sp>
        <p:nvSpPr>
          <p:cNvPr id="8" name="TextBox 8"/>
          <p:cNvSpPr txBox="1"/>
          <p:nvPr/>
        </p:nvSpPr>
        <p:spPr>
          <a:xfrm>
            <a:off x="26373" y="6903279"/>
            <a:ext cx="8655089" cy="328930"/>
          </a:xfrm>
          <a:prstGeom prst="rect">
            <a:avLst/>
          </a:prstGeom>
        </p:spPr>
        <p:txBody>
          <a:bodyPr lIns="0" tIns="0" rIns="0" bIns="0" rtlCol="0" anchor="t">
            <a:spAutoFit/>
          </a:bodyPr>
          <a:lstStyle/>
          <a:p>
            <a:pPr algn="ctr">
              <a:lnSpc>
                <a:spcPts val="2520"/>
              </a:lnSpc>
            </a:pPr>
            <a:r>
              <a:rPr lang="en-US" sz="1800">
                <a:solidFill>
                  <a:srgbClr val="38B6FF"/>
                </a:solidFill>
                <a:latin typeface="Arimo"/>
                <a:hlinkClick r:id="rId6" tooltip="https://images.app.goo.gl/BM3nftw3Y5SYT2dt5"/>
              </a:rPr>
              <a:t>Source: https://images.app.goo.gl/BM3nftw3Y5SYT2dt5</a:t>
            </a:r>
          </a:p>
        </p:txBody>
      </p:sp>
      <p:pic>
        <p:nvPicPr>
          <p:cNvPr id="9" name="Picture 9"/>
          <p:cNvPicPr>
            <a:picLocks noChangeAspect="1"/>
          </p:cNvPicPr>
          <p:nvPr/>
        </p:nvPicPr>
        <p:blipFill>
          <a:blip r:embed="rId7"/>
          <a:srcRect/>
          <a:stretch>
            <a:fillRect/>
          </a:stretch>
        </p:blipFill>
        <p:spPr>
          <a:xfrm>
            <a:off x="165855" y="107388"/>
            <a:ext cx="2721963" cy="174886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9630968" y="434044"/>
            <a:ext cx="7106150" cy="4169140"/>
            <a:chOff x="0" y="0"/>
            <a:chExt cx="9474866" cy="5558854"/>
          </a:xfrm>
        </p:grpSpPr>
        <p:sp>
          <p:nvSpPr>
            <p:cNvPr id="3" name="TextBox 3"/>
            <p:cNvSpPr txBox="1"/>
            <p:nvPr/>
          </p:nvSpPr>
          <p:spPr>
            <a:xfrm>
              <a:off x="0" y="9525"/>
              <a:ext cx="9474866" cy="684742"/>
            </a:xfrm>
            <a:prstGeom prst="rect">
              <a:avLst/>
            </a:prstGeom>
          </p:spPr>
          <p:txBody>
            <a:bodyPr lIns="0" tIns="0" rIns="0" bIns="0" rtlCol="0" anchor="t">
              <a:spAutoFit/>
            </a:bodyPr>
            <a:lstStyle/>
            <a:p>
              <a:pPr algn="l">
                <a:lnSpc>
                  <a:spcPts val="4140"/>
                </a:lnSpc>
              </a:pPr>
              <a:r>
                <a:rPr lang="en-US" sz="3500" spc="175">
                  <a:solidFill>
                    <a:srgbClr val="273755"/>
                  </a:solidFill>
                  <a:latin typeface="League Spartan"/>
                </a:rPr>
                <a:t>FLAVIO AL VELA</a:t>
              </a:r>
              <a:r>
                <a:rPr lang="en-US" sz="3450" spc="172">
                  <a:solidFill>
                    <a:srgbClr val="273755"/>
                  </a:solidFill>
                  <a:latin typeface="League Spartan"/>
                </a:rPr>
                <a:t>VEVODETTO</a:t>
              </a:r>
            </a:p>
          </p:txBody>
        </p:sp>
        <p:sp>
          <p:nvSpPr>
            <p:cNvPr id="4" name="TextBox 4"/>
            <p:cNvSpPr txBox="1"/>
            <p:nvPr/>
          </p:nvSpPr>
          <p:spPr>
            <a:xfrm>
              <a:off x="0" y="1555433"/>
              <a:ext cx="9443904" cy="4003421"/>
            </a:xfrm>
            <a:prstGeom prst="rect">
              <a:avLst/>
            </a:prstGeom>
          </p:spPr>
          <p:txBody>
            <a:bodyPr lIns="0" tIns="0" rIns="0" bIns="0" rtlCol="0" anchor="t">
              <a:spAutoFit/>
            </a:bodyPr>
            <a:lstStyle/>
            <a:p>
              <a:pPr algn="l">
                <a:lnSpc>
                  <a:spcPts val="4058"/>
                </a:lnSpc>
              </a:pPr>
              <a:r>
                <a:rPr lang="en-US" sz="2475" spc="99">
                  <a:solidFill>
                    <a:srgbClr val="273755"/>
                  </a:solidFill>
                  <a:latin typeface="Gidole"/>
                </a:rPr>
                <a:t>Testaccio's Monte dei Cocci is a heap of ancient remains which now serves as a place for various restaurants. Flavio Al Valavevodetto is famous for romanian classics such as cacio e pepe, carbonara, etc. You will also get a chance to taste the much known desert Tiramisu in its truest form.</a:t>
              </a:r>
            </a:p>
          </p:txBody>
        </p:sp>
        <p:sp>
          <p:nvSpPr>
            <p:cNvPr id="5" name="AutoShape 5"/>
            <p:cNvSpPr/>
            <p:nvPr/>
          </p:nvSpPr>
          <p:spPr>
            <a:xfrm>
              <a:off x="0" y="1088263"/>
              <a:ext cx="2665760" cy="57298"/>
            </a:xfrm>
            <a:prstGeom prst="rect">
              <a:avLst/>
            </a:prstGeom>
            <a:solidFill>
              <a:srgbClr val="8AABCA"/>
            </a:solidFill>
          </p:spPr>
        </p:sp>
      </p:grpSp>
      <p:grpSp>
        <p:nvGrpSpPr>
          <p:cNvPr id="6" name="Group 6"/>
          <p:cNvGrpSpPr/>
          <p:nvPr/>
        </p:nvGrpSpPr>
        <p:grpSpPr>
          <a:xfrm>
            <a:off x="1637913" y="5464147"/>
            <a:ext cx="7106150" cy="4726544"/>
            <a:chOff x="0" y="0"/>
            <a:chExt cx="9474866" cy="6302058"/>
          </a:xfrm>
        </p:grpSpPr>
        <p:sp>
          <p:nvSpPr>
            <p:cNvPr id="7" name="TextBox 7"/>
            <p:cNvSpPr txBox="1"/>
            <p:nvPr/>
          </p:nvSpPr>
          <p:spPr>
            <a:xfrm>
              <a:off x="0" y="9525"/>
              <a:ext cx="9474866" cy="684742"/>
            </a:xfrm>
            <a:prstGeom prst="rect">
              <a:avLst/>
            </a:prstGeom>
          </p:spPr>
          <p:txBody>
            <a:bodyPr lIns="0" tIns="0" rIns="0" bIns="0" rtlCol="0" anchor="t">
              <a:spAutoFit/>
            </a:bodyPr>
            <a:lstStyle/>
            <a:p>
              <a:pPr algn="r">
                <a:lnSpc>
                  <a:spcPts val="4140"/>
                </a:lnSpc>
              </a:pPr>
              <a:r>
                <a:rPr lang="en-US" sz="3500" spc="175">
                  <a:solidFill>
                    <a:srgbClr val="273755"/>
                  </a:solidFill>
                  <a:latin typeface="League Spartan"/>
                </a:rPr>
                <a:t>ARMANDO AL PA</a:t>
              </a:r>
              <a:r>
                <a:rPr lang="en-US" sz="3450" spc="172">
                  <a:solidFill>
                    <a:srgbClr val="273755"/>
                  </a:solidFill>
                  <a:latin typeface="League Spartan"/>
                </a:rPr>
                <a:t>NTHEON</a:t>
              </a:r>
            </a:p>
          </p:txBody>
        </p:sp>
        <p:sp>
          <p:nvSpPr>
            <p:cNvPr id="8" name="TextBox 8"/>
            <p:cNvSpPr txBox="1"/>
            <p:nvPr/>
          </p:nvSpPr>
          <p:spPr>
            <a:xfrm>
              <a:off x="30962" y="1564958"/>
              <a:ext cx="9443904" cy="4737100"/>
            </a:xfrm>
            <a:prstGeom prst="rect">
              <a:avLst/>
            </a:prstGeom>
          </p:spPr>
          <p:txBody>
            <a:bodyPr lIns="0" tIns="0" rIns="0" bIns="0" rtlCol="0" anchor="t">
              <a:spAutoFit/>
            </a:bodyPr>
            <a:lstStyle/>
            <a:p>
              <a:pPr algn="r">
                <a:lnSpc>
                  <a:spcPts val="4099"/>
                </a:lnSpc>
              </a:pPr>
              <a:r>
                <a:rPr lang="en-US" sz="2500" spc="100">
                  <a:solidFill>
                    <a:srgbClr val="273755"/>
                  </a:solidFill>
                  <a:latin typeface="Gidole"/>
                </a:rPr>
                <a:t>The simple dishes chef Claudio Gargioli is known for, like spaghetti alla gricia and spaghetti aglio. he depth of flavor of his coda alla vaccinara</a:t>
              </a:r>
            </a:p>
            <a:p>
              <a:pPr algn="r">
                <a:lnSpc>
                  <a:spcPts val="4100"/>
                </a:lnSpc>
              </a:pPr>
              <a:r>
                <a:rPr lang="en-US" sz="2500" spc="100">
                  <a:solidFill>
                    <a:srgbClr val="273755"/>
                  </a:solidFill>
                  <a:latin typeface="Gidole"/>
                </a:rPr>
                <a:t> (braised oxtail) is unmatched in the city. Book well in advance, order every course, and see why Romans have been infatuated with this institution for over five decades</a:t>
              </a:r>
            </a:p>
          </p:txBody>
        </p:sp>
        <p:sp>
          <p:nvSpPr>
            <p:cNvPr id="9" name="AutoShape 9"/>
            <p:cNvSpPr/>
            <p:nvPr/>
          </p:nvSpPr>
          <p:spPr>
            <a:xfrm>
              <a:off x="6809106" y="1088263"/>
              <a:ext cx="2665760" cy="57298"/>
            </a:xfrm>
            <a:prstGeom prst="rect">
              <a:avLst/>
            </a:prstGeom>
            <a:solidFill>
              <a:srgbClr val="8AABCA"/>
            </a:solidFill>
          </p:spPr>
        </p:sp>
      </p:grpSp>
      <p:pic>
        <p:nvPicPr>
          <p:cNvPr id="10" name="Picture 10"/>
          <p:cNvPicPr>
            <a:picLocks noChangeAspect="1"/>
          </p:cNvPicPr>
          <p:nvPr/>
        </p:nvPicPr>
        <p:blipFill>
          <a:blip r:embed="rId2"/>
          <a:srcRect l="569" t="12309" b="10537"/>
          <a:stretch>
            <a:fillRect/>
          </a:stretch>
        </p:blipFill>
        <p:spPr>
          <a:xfrm>
            <a:off x="9172778" y="5175079"/>
            <a:ext cx="9115222" cy="5304681"/>
          </a:xfrm>
          <a:prstGeom prst="rect">
            <a:avLst/>
          </a:prstGeom>
        </p:spPr>
      </p:pic>
      <p:pic>
        <p:nvPicPr>
          <p:cNvPr id="11" name="Picture 11"/>
          <p:cNvPicPr>
            <a:picLocks noChangeAspect="1"/>
          </p:cNvPicPr>
          <p:nvPr/>
        </p:nvPicPr>
        <p:blipFill>
          <a:blip r:embed="rId3"/>
          <a:srcRect t="12324" b="2292"/>
          <a:stretch>
            <a:fillRect/>
          </a:stretch>
        </p:blipFill>
        <p:spPr>
          <a:xfrm>
            <a:off x="40538" y="0"/>
            <a:ext cx="9132240" cy="5185229"/>
          </a:xfrm>
          <a:prstGeom prst="rect">
            <a:avLst/>
          </a:prstGeom>
        </p:spPr>
      </p:pic>
      <p:pic>
        <p:nvPicPr>
          <p:cNvPr id="12" name="Picture 12"/>
          <p:cNvPicPr>
            <a:picLocks noChangeAspect="1"/>
          </p:cNvPicPr>
          <p:nvPr/>
        </p:nvPicPr>
        <p:blipFill>
          <a:blip r:embed="rId4"/>
          <a:srcRect/>
          <a:stretch>
            <a:fillRect/>
          </a:stretch>
        </p:blipFill>
        <p:spPr>
          <a:xfrm>
            <a:off x="165855" y="107388"/>
            <a:ext cx="2327778" cy="14955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 name="Group 2"/>
          <p:cNvGrpSpPr/>
          <p:nvPr/>
        </p:nvGrpSpPr>
        <p:grpSpPr>
          <a:xfrm>
            <a:off x="9630968" y="178433"/>
            <a:ext cx="7151210" cy="4706798"/>
            <a:chOff x="0" y="0"/>
            <a:chExt cx="9534946" cy="6275731"/>
          </a:xfrm>
        </p:grpSpPr>
        <p:sp>
          <p:nvSpPr>
            <p:cNvPr id="3" name="TextBox 3"/>
            <p:cNvSpPr txBox="1"/>
            <p:nvPr/>
          </p:nvSpPr>
          <p:spPr>
            <a:xfrm>
              <a:off x="0" y="9525"/>
              <a:ext cx="9534946" cy="689144"/>
            </a:xfrm>
            <a:prstGeom prst="rect">
              <a:avLst/>
            </a:prstGeom>
          </p:spPr>
          <p:txBody>
            <a:bodyPr lIns="0" tIns="0" rIns="0" bIns="0" rtlCol="0" anchor="t">
              <a:spAutoFit/>
            </a:bodyPr>
            <a:lstStyle/>
            <a:p>
              <a:pPr algn="l">
                <a:lnSpc>
                  <a:spcPts val="4166"/>
                </a:lnSpc>
              </a:pPr>
              <a:r>
                <a:rPr lang="en-US" sz="3471" spc="173">
                  <a:solidFill>
                    <a:srgbClr val="273755"/>
                  </a:solidFill>
                  <a:latin typeface="League Spartan"/>
                </a:rPr>
                <a:t>MORDI E VAI</a:t>
              </a:r>
            </a:p>
          </p:txBody>
        </p:sp>
        <p:sp>
          <p:nvSpPr>
            <p:cNvPr id="4" name="TextBox 4"/>
            <p:cNvSpPr txBox="1"/>
            <p:nvPr/>
          </p:nvSpPr>
          <p:spPr>
            <a:xfrm>
              <a:off x="0" y="1566081"/>
              <a:ext cx="9503788" cy="4709650"/>
            </a:xfrm>
            <a:prstGeom prst="rect">
              <a:avLst/>
            </a:prstGeom>
          </p:spPr>
          <p:txBody>
            <a:bodyPr lIns="0" tIns="0" rIns="0" bIns="0" rtlCol="0" anchor="t">
              <a:spAutoFit/>
            </a:bodyPr>
            <a:lstStyle/>
            <a:p>
              <a:pPr algn="l">
                <a:lnSpc>
                  <a:spcPts val="4084"/>
                </a:lnSpc>
              </a:pPr>
              <a:r>
                <a:rPr lang="en-US" sz="2490" spc="99">
                  <a:solidFill>
                    <a:srgbClr val="273755"/>
                  </a:solidFill>
                  <a:latin typeface="Gidole"/>
                </a:rPr>
                <a:t>Sergio Esposito serves homemade-tasting bite, based on the family recipes serves which are sold at  just €3. The specialties include sandwiches stuffed with hearty Roman dishes such as braised beef, meatballs, boiled beef, and tripe in tomato sauce. Do not miss the fried meatballs, which are sold piece by piece after they are breaded and fried.</a:t>
              </a:r>
            </a:p>
          </p:txBody>
        </p:sp>
        <p:sp>
          <p:nvSpPr>
            <p:cNvPr id="5" name="AutoShape 5"/>
            <p:cNvSpPr/>
            <p:nvPr/>
          </p:nvSpPr>
          <p:spPr>
            <a:xfrm>
              <a:off x="0" y="1095164"/>
              <a:ext cx="2682664" cy="57661"/>
            </a:xfrm>
            <a:prstGeom prst="rect">
              <a:avLst/>
            </a:prstGeom>
            <a:solidFill>
              <a:srgbClr val="8AABCA"/>
            </a:solidFill>
          </p:spPr>
        </p:sp>
      </p:grpSp>
      <p:grpSp>
        <p:nvGrpSpPr>
          <p:cNvPr id="6" name="Group 6"/>
          <p:cNvGrpSpPr/>
          <p:nvPr/>
        </p:nvGrpSpPr>
        <p:grpSpPr>
          <a:xfrm>
            <a:off x="1498664" y="5330898"/>
            <a:ext cx="7106150" cy="4764643"/>
            <a:chOff x="0" y="0"/>
            <a:chExt cx="9474866" cy="6352858"/>
          </a:xfrm>
        </p:grpSpPr>
        <p:sp>
          <p:nvSpPr>
            <p:cNvPr id="7" name="TextBox 7"/>
            <p:cNvSpPr txBox="1"/>
            <p:nvPr/>
          </p:nvSpPr>
          <p:spPr>
            <a:xfrm>
              <a:off x="0" y="9525"/>
              <a:ext cx="9474866" cy="684742"/>
            </a:xfrm>
            <a:prstGeom prst="rect">
              <a:avLst/>
            </a:prstGeom>
          </p:spPr>
          <p:txBody>
            <a:bodyPr lIns="0" tIns="0" rIns="0" bIns="0" rtlCol="0" anchor="t">
              <a:spAutoFit/>
            </a:bodyPr>
            <a:lstStyle/>
            <a:p>
              <a:pPr algn="r">
                <a:lnSpc>
                  <a:spcPts val="4140"/>
                </a:lnSpc>
              </a:pPr>
              <a:r>
                <a:rPr lang="en-US" sz="3450" spc="172">
                  <a:solidFill>
                    <a:srgbClr val="273755"/>
                  </a:solidFill>
                  <a:latin typeface="League Spartan"/>
                </a:rPr>
                <a:t>OSTERIA BONELLI</a:t>
              </a:r>
            </a:p>
          </p:txBody>
        </p:sp>
        <p:sp>
          <p:nvSpPr>
            <p:cNvPr id="8" name="TextBox 8"/>
            <p:cNvSpPr txBox="1"/>
            <p:nvPr/>
          </p:nvSpPr>
          <p:spPr>
            <a:xfrm>
              <a:off x="30962" y="1555433"/>
              <a:ext cx="9443904" cy="4797425"/>
            </a:xfrm>
            <a:prstGeom prst="rect">
              <a:avLst/>
            </a:prstGeom>
          </p:spPr>
          <p:txBody>
            <a:bodyPr lIns="0" tIns="0" rIns="0" bIns="0" rtlCol="0" anchor="t">
              <a:spAutoFit/>
            </a:bodyPr>
            <a:lstStyle/>
            <a:p>
              <a:pPr algn="r">
                <a:lnSpc>
                  <a:spcPts val="4100"/>
                </a:lnSpc>
              </a:pPr>
              <a:r>
                <a:rPr lang="en-US" sz="2500" spc="100">
                  <a:solidFill>
                    <a:srgbClr val="273755"/>
                  </a:solidFill>
                  <a:latin typeface="Gidole"/>
                </a:rPr>
                <a:t>Famous for its simple eatery, Osteria Bonelli is a restaurant in Tor Pignattara. Its daily menu has a lot of vegetables side dishes which are considered good for digestion. But, you can expect to find grilled and fried fish specials on Fridays. One has to get off the Berardi stop from the Giardinetti-bound commuter train to reach the restaurant.</a:t>
              </a:r>
            </a:p>
          </p:txBody>
        </p:sp>
        <p:sp>
          <p:nvSpPr>
            <p:cNvPr id="9" name="AutoShape 9"/>
            <p:cNvSpPr/>
            <p:nvPr/>
          </p:nvSpPr>
          <p:spPr>
            <a:xfrm>
              <a:off x="6809106" y="1088263"/>
              <a:ext cx="2665760" cy="57298"/>
            </a:xfrm>
            <a:prstGeom prst="rect">
              <a:avLst/>
            </a:prstGeom>
            <a:solidFill>
              <a:srgbClr val="8AABCA"/>
            </a:solidFill>
          </p:spPr>
        </p:sp>
      </p:grpSp>
      <p:pic>
        <p:nvPicPr>
          <p:cNvPr id="10" name="Picture 10"/>
          <p:cNvPicPr>
            <a:picLocks noChangeAspect="1"/>
          </p:cNvPicPr>
          <p:nvPr/>
        </p:nvPicPr>
        <p:blipFill>
          <a:blip r:embed="rId2"/>
          <a:srcRect t="1522" b="23722"/>
          <a:stretch>
            <a:fillRect/>
          </a:stretch>
        </p:blipFill>
        <p:spPr>
          <a:xfrm>
            <a:off x="-3249" y="0"/>
            <a:ext cx="9147249" cy="5128531"/>
          </a:xfrm>
          <a:prstGeom prst="rect">
            <a:avLst/>
          </a:prstGeom>
        </p:spPr>
      </p:pic>
      <p:pic>
        <p:nvPicPr>
          <p:cNvPr id="11" name="Picture 11"/>
          <p:cNvPicPr>
            <a:picLocks noChangeAspect="1"/>
          </p:cNvPicPr>
          <p:nvPr/>
        </p:nvPicPr>
        <p:blipFill>
          <a:blip r:embed="rId3"/>
          <a:srcRect l="547" t="4278" b="21383"/>
          <a:stretch>
            <a:fillRect/>
          </a:stretch>
        </p:blipFill>
        <p:spPr>
          <a:xfrm>
            <a:off x="9144000" y="5128531"/>
            <a:ext cx="9221051" cy="5169377"/>
          </a:xfrm>
          <a:prstGeom prst="rect">
            <a:avLst/>
          </a:prstGeom>
        </p:spPr>
      </p:pic>
      <p:pic>
        <p:nvPicPr>
          <p:cNvPr id="12" name="Picture 12"/>
          <p:cNvPicPr>
            <a:picLocks noChangeAspect="1"/>
          </p:cNvPicPr>
          <p:nvPr/>
        </p:nvPicPr>
        <p:blipFill>
          <a:blip r:embed="rId4"/>
          <a:srcRect/>
          <a:stretch>
            <a:fillRect/>
          </a:stretch>
        </p:blipFill>
        <p:spPr>
          <a:xfrm>
            <a:off x="118774" y="178433"/>
            <a:ext cx="2481283" cy="15880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TextBox 2"/>
          <p:cNvSpPr txBox="1"/>
          <p:nvPr/>
        </p:nvSpPr>
        <p:spPr>
          <a:xfrm>
            <a:off x="2159472" y="302501"/>
            <a:ext cx="16965240" cy="953135"/>
          </a:xfrm>
          <a:prstGeom prst="rect">
            <a:avLst/>
          </a:prstGeom>
        </p:spPr>
        <p:txBody>
          <a:bodyPr lIns="0" tIns="0" rIns="0" bIns="0" rtlCol="0" anchor="t">
            <a:spAutoFit/>
          </a:bodyPr>
          <a:lstStyle/>
          <a:p>
            <a:pPr algn="ctr">
              <a:lnSpc>
                <a:spcPts val="7839"/>
              </a:lnSpc>
            </a:pPr>
            <a:r>
              <a:rPr lang="en-US" sz="5600">
                <a:solidFill>
                  <a:srgbClr val="000000"/>
                </a:solidFill>
                <a:latin typeface="League Spartan"/>
              </a:rPr>
              <a:t>TOP 10 MOST FAVORED ROMAN DISHES</a:t>
            </a:r>
          </a:p>
        </p:txBody>
      </p:sp>
      <p:sp>
        <p:nvSpPr>
          <p:cNvPr id="3" name="TextBox 3"/>
          <p:cNvSpPr txBox="1"/>
          <p:nvPr/>
        </p:nvSpPr>
        <p:spPr>
          <a:xfrm>
            <a:off x="665639" y="1699318"/>
            <a:ext cx="9332856" cy="6353810"/>
          </a:xfrm>
          <a:prstGeom prst="rect">
            <a:avLst/>
          </a:prstGeom>
        </p:spPr>
        <p:txBody>
          <a:bodyPr lIns="0" tIns="0" rIns="0" bIns="0" rtlCol="0" anchor="t">
            <a:spAutoFit/>
          </a:bodyPr>
          <a:lstStyle/>
          <a:p>
            <a:pPr>
              <a:lnSpc>
                <a:spcPts val="5040"/>
              </a:lnSpc>
            </a:pPr>
            <a:r>
              <a:rPr lang="en-US" sz="3600">
                <a:solidFill>
                  <a:srgbClr val="000000"/>
                </a:solidFill>
                <a:latin typeface="Gidole"/>
              </a:rPr>
              <a:t>1. Carciofi alla Romana (Artichokes)</a:t>
            </a:r>
          </a:p>
          <a:p>
            <a:pPr>
              <a:lnSpc>
                <a:spcPts val="5040"/>
              </a:lnSpc>
            </a:pPr>
            <a:r>
              <a:rPr lang="en-US" sz="3600">
                <a:solidFill>
                  <a:srgbClr val="000000"/>
                </a:solidFill>
                <a:latin typeface="Gidole"/>
              </a:rPr>
              <a:t>2. Carbonara (Roman-Style Pasta Dish)</a:t>
            </a:r>
          </a:p>
          <a:p>
            <a:pPr>
              <a:lnSpc>
                <a:spcPts val="5040"/>
              </a:lnSpc>
            </a:pPr>
            <a:r>
              <a:rPr lang="en-US" sz="3600">
                <a:solidFill>
                  <a:srgbClr val="000000"/>
                </a:solidFill>
                <a:latin typeface="Gidole"/>
              </a:rPr>
              <a:t>3. Pizza al Taglio (Pizza By The Slice)</a:t>
            </a:r>
          </a:p>
          <a:p>
            <a:pPr>
              <a:lnSpc>
                <a:spcPts val="5040"/>
              </a:lnSpc>
            </a:pPr>
            <a:r>
              <a:rPr lang="en-US" sz="3600">
                <a:solidFill>
                  <a:srgbClr val="000000"/>
                </a:solidFill>
                <a:latin typeface="Gidole"/>
              </a:rPr>
              <a:t>4. Supplí (Deep Fried Rice Croquettes)</a:t>
            </a:r>
          </a:p>
          <a:p>
            <a:pPr>
              <a:lnSpc>
                <a:spcPts val="5040"/>
              </a:lnSpc>
            </a:pPr>
            <a:r>
              <a:rPr lang="en-US" sz="3600">
                <a:solidFill>
                  <a:srgbClr val="000000"/>
                </a:solidFill>
                <a:latin typeface="Gidole"/>
              </a:rPr>
              <a:t>5. Filetti di Baccalá (Fried Cod Fish)</a:t>
            </a:r>
          </a:p>
          <a:p>
            <a:pPr>
              <a:lnSpc>
                <a:spcPts val="5040"/>
              </a:lnSpc>
            </a:pPr>
            <a:r>
              <a:rPr lang="en-US" sz="3600">
                <a:solidFill>
                  <a:srgbClr val="000000"/>
                </a:solidFill>
                <a:latin typeface="Gidole"/>
              </a:rPr>
              <a:t>6. Cacio e Pepe (Pasta With Cheese &amp; Pepper)</a:t>
            </a:r>
          </a:p>
          <a:p>
            <a:pPr>
              <a:lnSpc>
                <a:spcPts val="5040"/>
              </a:lnSpc>
            </a:pPr>
            <a:r>
              <a:rPr lang="en-US" sz="3600">
                <a:solidFill>
                  <a:srgbClr val="000000"/>
                </a:solidFill>
                <a:latin typeface="Gidole"/>
              </a:rPr>
              <a:t>7. Trippa alla Romana (Roman-Style Tripe)</a:t>
            </a:r>
          </a:p>
          <a:p>
            <a:pPr>
              <a:lnSpc>
                <a:spcPts val="5040"/>
              </a:lnSpc>
            </a:pPr>
            <a:r>
              <a:rPr lang="en-US" sz="3600">
                <a:solidFill>
                  <a:srgbClr val="000000"/>
                </a:solidFill>
                <a:latin typeface="Gidole"/>
              </a:rPr>
              <a:t>8. Saltimbocca alla Romana (Veal With Ham &amp; Sage)</a:t>
            </a:r>
          </a:p>
          <a:p>
            <a:pPr>
              <a:lnSpc>
                <a:spcPts val="5040"/>
              </a:lnSpc>
            </a:pPr>
            <a:r>
              <a:rPr lang="en-US" sz="3600">
                <a:solidFill>
                  <a:srgbClr val="000000"/>
                </a:solidFill>
                <a:latin typeface="Gidole"/>
              </a:rPr>
              <a:t>9. Coda alla Vaccinara (Oxtail Stew)</a:t>
            </a:r>
          </a:p>
          <a:p>
            <a:pPr>
              <a:lnSpc>
                <a:spcPts val="5040"/>
              </a:lnSpc>
            </a:pPr>
            <a:r>
              <a:rPr lang="en-US" sz="3600">
                <a:solidFill>
                  <a:srgbClr val="000000"/>
                </a:solidFill>
                <a:latin typeface="Gidole"/>
              </a:rPr>
              <a:t>10. Maritozzo (Sweet Bread Roll)</a:t>
            </a:r>
          </a:p>
        </p:txBody>
      </p:sp>
      <p:sp>
        <p:nvSpPr>
          <p:cNvPr id="4" name="TextBox 4"/>
          <p:cNvSpPr txBox="1"/>
          <p:nvPr/>
        </p:nvSpPr>
        <p:spPr>
          <a:xfrm>
            <a:off x="-178557" y="8167754"/>
            <a:ext cx="9663571" cy="1273810"/>
          </a:xfrm>
          <a:prstGeom prst="rect">
            <a:avLst/>
          </a:prstGeom>
        </p:spPr>
        <p:txBody>
          <a:bodyPr lIns="0" tIns="0" rIns="0" bIns="0" rtlCol="0" anchor="t">
            <a:spAutoFit/>
          </a:bodyPr>
          <a:lstStyle/>
          <a:p>
            <a:pPr algn="ctr">
              <a:lnSpc>
                <a:spcPts val="5040"/>
              </a:lnSpc>
            </a:pPr>
            <a:r>
              <a:rPr lang="en-US" sz="3600">
                <a:solidFill>
                  <a:srgbClr val="000000"/>
                </a:solidFill>
                <a:latin typeface="Gidole"/>
              </a:rPr>
              <a:t>For More Information on the same, please visit </a:t>
            </a:r>
          </a:p>
          <a:p>
            <a:pPr algn="ctr">
              <a:lnSpc>
                <a:spcPts val="5040"/>
              </a:lnSpc>
            </a:pPr>
            <a:endParaRPr lang="en-US" sz="3600">
              <a:solidFill>
                <a:srgbClr val="000000"/>
              </a:solidFill>
              <a:latin typeface="Gidole"/>
            </a:endParaRPr>
          </a:p>
        </p:txBody>
      </p:sp>
      <p:sp>
        <p:nvSpPr>
          <p:cNvPr id="5" name="TextBox 5"/>
          <p:cNvSpPr txBox="1"/>
          <p:nvPr/>
        </p:nvSpPr>
        <p:spPr>
          <a:xfrm>
            <a:off x="665639" y="8891270"/>
            <a:ext cx="7975181" cy="638810"/>
          </a:xfrm>
          <a:prstGeom prst="rect">
            <a:avLst/>
          </a:prstGeom>
        </p:spPr>
        <p:txBody>
          <a:bodyPr lIns="0" tIns="0" rIns="0" bIns="0" rtlCol="0" anchor="t">
            <a:spAutoFit/>
          </a:bodyPr>
          <a:lstStyle/>
          <a:p>
            <a:pPr algn="ctr">
              <a:lnSpc>
                <a:spcPts val="5040"/>
              </a:lnSpc>
            </a:pPr>
            <a:r>
              <a:rPr lang="en-US" sz="3600">
                <a:solidFill>
                  <a:srgbClr val="FF914D"/>
                </a:solidFill>
                <a:latin typeface="Gidole"/>
                <a:hlinkClick r:id="rId2" tooltip="https://traveltriangle.com/blog/roman-food/"/>
              </a:rPr>
              <a:t>https://traveltriangle.com/blog/roman-food/</a:t>
            </a:r>
          </a:p>
        </p:txBody>
      </p:sp>
      <p:pic>
        <p:nvPicPr>
          <p:cNvPr id="6" name="Picture 6"/>
          <p:cNvPicPr>
            <a:picLocks noChangeAspect="1"/>
          </p:cNvPicPr>
          <p:nvPr/>
        </p:nvPicPr>
        <p:blipFill>
          <a:blip r:embed="rId3"/>
          <a:srcRect t="10586" b="10586"/>
          <a:stretch>
            <a:fillRect/>
          </a:stretch>
        </p:blipFill>
        <p:spPr>
          <a:xfrm>
            <a:off x="9975635" y="1672725"/>
            <a:ext cx="7645554" cy="4007814"/>
          </a:xfrm>
          <a:prstGeom prst="rect">
            <a:avLst/>
          </a:prstGeom>
        </p:spPr>
      </p:pic>
      <p:pic>
        <p:nvPicPr>
          <p:cNvPr id="7" name="Picture 7"/>
          <p:cNvPicPr>
            <a:picLocks noChangeAspect="1"/>
          </p:cNvPicPr>
          <p:nvPr/>
        </p:nvPicPr>
        <p:blipFill>
          <a:blip r:embed="rId4"/>
          <a:srcRect t="10491" b="10491"/>
          <a:stretch>
            <a:fillRect/>
          </a:stretch>
        </p:blipFill>
        <p:spPr>
          <a:xfrm>
            <a:off x="9975635" y="5820418"/>
            <a:ext cx="7631950" cy="4010342"/>
          </a:xfrm>
          <a:prstGeom prst="rect">
            <a:avLst/>
          </a:prstGeom>
        </p:spPr>
      </p:pic>
      <p:pic>
        <p:nvPicPr>
          <p:cNvPr id="8" name="Picture 8"/>
          <p:cNvPicPr>
            <a:picLocks noChangeAspect="1"/>
          </p:cNvPicPr>
          <p:nvPr/>
        </p:nvPicPr>
        <p:blipFill>
          <a:blip r:embed="rId5"/>
          <a:srcRect/>
          <a:stretch>
            <a:fillRect/>
          </a:stretch>
        </p:blipFill>
        <p:spPr>
          <a:xfrm>
            <a:off x="118774" y="178433"/>
            <a:ext cx="2333104" cy="14931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sp>
        <p:nvSpPr>
          <p:cNvPr id="2" name="TextBox 2"/>
          <p:cNvSpPr txBox="1"/>
          <p:nvPr/>
        </p:nvSpPr>
        <p:spPr>
          <a:xfrm>
            <a:off x="1966837" y="267806"/>
            <a:ext cx="17522235" cy="953135"/>
          </a:xfrm>
          <a:prstGeom prst="rect">
            <a:avLst/>
          </a:prstGeom>
        </p:spPr>
        <p:txBody>
          <a:bodyPr lIns="0" tIns="0" rIns="0" bIns="0" rtlCol="0" anchor="t">
            <a:spAutoFit/>
          </a:bodyPr>
          <a:lstStyle/>
          <a:p>
            <a:pPr algn="ctr">
              <a:lnSpc>
                <a:spcPts val="7839"/>
              </a:lnSpc>
            </a:pPr>
            <a:r>
              <a:rPr lang="en-US" sz="5600">
                <a:solidFill>
                  <a:srgbClr val="000000"/>
                </a:solidFill>
                <a:latin typeface="League Spartan"/>
              </a:rPr>
              <a:t>TOP 10 BEST THINGS TO DO IN ROME</a:t>
            </a:r>
          </a:p>
        </p:txBody>
      </p:sp>
      <p:sp>
        <p:nvSpPr>
          <p:cNvPr id="3" name="TextBox 3"/>
          <p:cNvSpPr txBox="1"/>
          <p:nvPr/>
        </p:nvSpPr>
        <p:spPr>
          <a:xfrm>
            <a:off x="504725" y="1725930"/>
            <a:ext cx="9332856" cy="6353810"/>
          </a:xfrm>
          <a:prstGeom prst="rect">
            <a:avLst/>
          </a:prstGeom>
        </p:spPr>
        <p:txBody>
          <a:bodyPr lIns="0" tIns="0" rIns="0" bIns="0" rtlCol="0" anchor="t">
            <a:spAutoFit/>
          </a:bodyPr>
          <a:lstStyle/>
          <a:p>
            <a:pPr>
              <a:lnSpc>
                <a:spcPts val="5040"/>
              </a:lnSpc>
            </a:pPr>
            <a:r>
              <a:rPr lang="en-US" sz="3600">
                <a:solidFill>
                  <a:srgbClr val="000000"/>
                </a:solidFill>
                <a:latin typeface="Gidole"/>
              </a:rPr>
              <a:t>1. Hang Out in the Pantheon</a:t>
            </a:r>
          </a:p>
          <a:p>
            <a:pPr>
              <a:lnSpc>
                <a:spcPts val="5040"/>
              </a:lnSpc>
            </a:pPr>
            <a:r>
              <a:rPr lang="en-US" sz="3600">
                <a:solidFill>
                  <a:srgbClr val="000000"/>
                </a:solidFill>
                <a:latin typeface="Gidole"/>
              </a:rPr>
              <a:t>2. Walk Through History in the Roman Forum</a:t>
            </a:r>
          </a:p>
          <a:p>
            <a:pPr>
              <a:lnSpc>
                <a:spcPts val="5040"/>
              </a:lnSpc>
            </a:pPr>
            <a:r>
              <a:rPr lang="en-US" sz="3600">
                <a:solidFill>
                  <a:srgbClr val="000000"/>
                </a:solidFill>
                <a:latin typeface="Gidole"/>
              </a:rPr>
              <a:t>3. Circle the Colosseum, Inside &amp; Out</a:t>
            </a:r>
          </a:p>
          <a:p>
            <a:pPr>
              <a:lnSpc>
                <a:spcPts val="5040"/>
              </a:lnSpc>
            </a:pPr>
            <a:r>
              <a:rPr lang="en-US" sz="3600">
                <a:solidFill>
                  <a:srgbClr val="000000"/>
                </a:solidFill>
                <a:latin typeface="Gidole"/>
              </a:rPr>
              <a:t>4. Get a Tour of Vatican City</a:t>
            </a:r>
          </a:p>
          <a:p>
            <a:pPr>
              <a:lnSpc>
                <a:spcPts val="5040"/>
              </a:lnSpc>
            </a:pPr>
            <a:r>
              <a:rPr lang="en-US" sz="3600">
                <a:solidFill>
                  <a:srgbClr val="000000"/>
                </a:solidFill>
                <a:latin typeface="Gidole"/>
              </a:rPr>
              <a:t>5. Stroll the Trastevere Streets</a:t>
            </a:r>
          </a:p>
          <a:p>
            <a:pPr>
              <a:lnSpc>
                <a:spcPts val="5040"/>
              </a:lnSpc>
            </a:pPr>
            <a:r>
              <a:rPr lang="en-US" sz="3600">
                <a:solidFill>
                  <a:srgbClr val="000000"/>
                </a:solidFill>
                <a:latin typeface="Gidole"/>
              </a:rPr>
              <a:t>6. Check Out the Cappuchin Crypt</a:t>
            </a:r>
          </a:p>
          <a:p>
            <a:pPr>
              <a:lnSpc>
                <a:spcPts val="5040"/>
              </a:lnSpc>
            </a:pPr>
            <a:r>
              <a:rPr lang="en-US" sz="3600">
                <a:solidFill>
                  <a:srgbClr val="000000"/>
                </a:solidFill>
                <a:latin typeface="Gidole"/>
              </a:rPr>
              <a:t>7. Eat Something Typically Roman</a:t>
            </a:r>
          </a:p>
          <a:p>
            <a:pPr>
              <a:lnSpc>
                <a:spcPts val="5040"/>
              </a:lnSpc>
            </a:pPr>
            <a:r>
              <a:rPr lang="en-US" sz="3600">
                <a:solidFill>
                  <a:srgbClr val="000000"/>
                </a:solidFill>
                <a:latin typeface="Gidole"/>
              </a:rPr>
              <a:t>8. Do Some People-Watching at the Trevi Fountain</a:t>
            </a:r>
          </a:p>
          <a:p>
            <a:pPr>
              <a:lnSpc>
                <a:spcPts val="5040"/>
              </a:lnSpc>
            </a:pPr>
            <a:r>
              <a:rPr lang="en-US" sz="3600">
                <a:solidFill>
                  <a:srgbClr val="000000"/>
                </a:solidFill>
                <a:latin typeface="Gidole"/>
              </a:rPr>
              <a:t>9. Visit Another Church in Rome</a:t>
            </a:r>
          </a:p>
          <a:p>
            <a:pPr>
              <a:lnSpc>
                <a:spcPts val="5040"/>
              </a:lnSpc>
            </a:pPr>
            <a:r>
              <a:rPr lang="en-US" sz="3600">
                <a:solidFill>
                  <a:srgbClr val="000000"/>
                </a:solidFill>
                <a:latin typeface="Gidole"/>
              </a:rPr>
              <a:t>10. Browse the Campo dei Fiori Markets</a:t>
            </a:r>
          </a:p>
        </p:txBody>
      </p:sp>
      <p:sp>
        <p:nvSpPr>
          <p:cNvPr id="4" name="TextBox 4"/>
          <p:cNvSpPr txBox="1"/>
          <p:nvPr/>
        </p:nvSpPr>
        <p:spPr>
          <a:xfrm>
            <a:off x="-178557" y="8167754"/>
            <a:ext cx="9663571" cy="1273810"/>
          </a:xfrm>
          <a:prstGeom prst="rect">
            <a:avLst/>
          </a:prstGeom>
        </p:spPr>
        <p:txBody>
          <a:bodyPr lIns="0" tIns="0" rIns="0" bIns="0" rtlCol="0" anchor="t">
            <a:spAutoFit/>
          </a:bodyPr>
          <a:lstStyle/>
          <a:p>
            <a:pPr algn="ctr">
              <a:lnSpc>
                <a:spcPts val="5040"/>
              </a:lnSpc>
            </a:pPr>
            <a:r>
              <a:rPr lang="en-US" sz="3600">
                <a:solidFill>
                  <a:srgbClr val="000000"/>
                </a:solidFill>
                <a:latin typeface="Gidole"/>
              </a:rPr>
              <a:t>For More Information on the same, please visit </a:t>
            </a:r>
          </a:p>
          <a:p>
            <a:pPr algn="ctr">
              <a:lnSpc>
                <a:spcPts val="5040"/>
              </a:lnSpc>
            </a:pPr>
            <a:endParaRPr lang="en-US" sz="3600">
              <a:solidFill>
                <a:srgbClr val="000000"/>
              </a:solidFill>
              <a:latin typeface="Gidole"/>
            </a:endParaRPr>
          </a:p>
        </p:txBody>
      </p:sp>
      <p:sp>
        <p:nvSpPr>
          <p:cNvPr id="5" name="TextBox 5"/>
          <p:cNvSpPr txBox="1"/>
          <p:nvPr/>
        </p:nvSpPr>
        <p:spPr>
          <a:xfrm>
            <a:off x="117347" y="8757034"/>
            <a:ext cx="9367668" cy="1273810"/>
          </a:xfrm>
          <a:prstGeom prst="rect">
            <a:avLst/>
          </a:prstGeom>
        </p:spPr>
        <p:txBody>
          <a:bodyPr lIns="0" tIns="0" rIns="0" bIns="0" rtlCol="0" anchor="t">
            <a:spAutoFit/>
          </a:bodyPr>
          <a:lstStyle/>
          <a:p>
            <a:pPr algn="ctr">
              <a:lnSpc>
                <a:spcPts val="5040"/>
              </a:lnSpc>
            </a:pPr>
            <a:r>
              <a:rPr lang="en-US" sz="3600">
                <a:solidFill>
                  <a:srgbClr val="FF914D"/>
                </a:solidFill>
                <a:latin typeface="Gidole"/>
                <a:hlinkClick r:id="rId2" tooltip="https://www.italylogue.com/featured-articles/top-10-things-to-do-in-rome/"/>
              </a:rPr>
              <a:t>https://www.italylogue.com/featured-articles/top-10-things-to-do-in-rome/</a:t>
            </a:r>
          </a:p>
        </p:txBody>
      </p:sp>
      <p:pic>
        <p:nvPicPr>
          <p:cNvPr id="6" name="Picture 6"/>
          <p:cNvPicPr>
            <a:picLocks noChangeAspect="1"/>
          </p:cNvPicPr>
          <p:nvPr/>
        </p:nvPicPr>
        <p:blipFill>
          <a:blip r:embed="rId3"/>
          <a:srcRect/>
          <a:stretch>
            <a:fillRect/>
          </a:stretch>
        </p:blipFill>
        <p:spPr>
          <a:xfrm>
            <a:off x="9500244" y="1672725"/>
            <a:ext cx="8606224" cy="4217050"/>
          </a:xfrm>
          <a:prstGeom prst="rect">
            <a:avLst/>
          </a:prstGeom>
        </p:spPr>
      </p:pic>
      <p:pic>
        <p:nvPicPr>
          <p:cNvPr id="7" name="Picture 7"/>
          <p:cNvPicPr>
            <a:picLocks noChangeAspect="1"/>
          </p:cNvPicPr>
          <p:nvPr/>
        </p:nvPicPr>
        <p:blipFill>
          <a:blip r:embed="rId4"/>
          <a:srcRect/>
          <a:stretch>
            <a:fillRect/>
          </a:stretch>
        </p:blipFill>
        <p:spPr>
          <a:xfrm>
            <a:off x="9485014" y="6055025"/>
            <a:ext cx="8636683" cy="4231975"/>
          </a:xfrm>
          <a:prstGeom prst="rect">
            <a:avLst/>
          </a:prstGeom>
        </p:spPr>
      </p:pic>
      <p:pic>
        <p:nvPicPr>
          <p:cNvPr id="8" name="Picture 8"/>
          <p:cNvPicPr>
            <a:picLocks noChangeAspect="1"/>
          </p:cNvPicPr>
          <p:nvPr/>
        </p:nvPicPr>
        <p:blipFill>
          <a:blip r:embed="rId5"/>
          <a:srcRect/>
          <a:stretch>
            <a:fillRect/>
          </a:stretch>
        </p:blipFill>
        <p:spPr>
          <a:xfrm>
            <a:off x="118774" y="178433"/>
            <a:ext cx="2333104" cy="149318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930</Words>
  <Application>Microsoft Macintosh PowerPoint</Application>
  <PresentationFormat>Custom</PresentationFormat>
  <Paragraphs>121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League Spartan</vt:lpstr>
      <vt:lpstr>Arimo</vt:lpstr>
      <vt:lpstr>Calibri</vt:lpstr>
      <vt:lpstr>Arial</vt:lpstr>
      <vt:lpstr>Gidole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Draft2_Rome</dc:title>
  <cp:lastModifiedBy>Asma Hussain</cp:lastModifiedBy>
  <cp:revision>3</cp:revision>
  <dcterms:created xsi:type="dcterms:W3CDTF">2006-08-16T00:00:00Z</dcterms:created>
  <dcterms:modified xsi:type="dcterms:W3CDTF">2019-04-26T07:31:24Z</dcterms:modified>
  <dc:identifier>DADXMcKxMCo</dc:identifier>
</cp:coreProperties>
</file>